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notesMasterIdLst>
    <p:notesMasterId r:id="rId23"/>
  </p:notesMasterIdLst>
  <p:handoutMasterIdLst>
    <p:handoutMasterId r:id="rId24"/>
  </p:handoutMasterIdLst>
  <p:sldIdLst>
    <p:sldId id="257" r:id="rId3"/>
    <p:sldId id="294" r:id="rId4"/>
    <p:sldId id="303" r:id="rId5"/>
    <p:sldId id="304" r:id="rId6"/>
    <p:sldId id="305" r:id="rId7"/>
    <p:sldId id="347" r:id="rId8"/>
    <p:sldId id="349" r:id="rId9"/>
    <p:sldId id="350" r:id="rId10"/>
    <p:sldId id="348" r:id="rId11"/>
    <p:sldId id="351" r:id="rId12"/>
    <p:sldId id="352" r:id="rId13"/>
    <p:sldId id="355" r:id="rId14"/>
    <p:sldId id="356" r:id="rId15"/>
    <p:sldId id="358" r:id="rId16"/>
    <p:sldId id="359" r:id="rId17"/>
    <p:sldId id="353" r:id="rId18"/>
    <p:sldId id="361" r:id="rId19"/>
    <p:sldId id="362" r:id="rId20"/>
    <p:sldId id="360" r:id="rId21"/>
    <p:sldId id="354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8DB1"/>
    <a:srgbClr val="385D8A"/>
    <a:srgbClr val="FFFFFF"/>
    <a:srgbClr val="262626"/>
    <a:srgbClr val="EEEC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27" autoAdjust="0"/>
    <p:restoredTop sz="94660"/>
  </p:normalViewPr>
  <p:slideViewPr>
    <p:cSldViewPr>
      <p:cViewPr>
        <p:scale>
          <a:sx n="70" d="100"/>
          <a:sy n="70" d="100"/>
        </p:scale>
        <p:origin x="1482" y="222"/>
      </p:cViewPr>
      <p:guideLst>
        <p:guide orient="horz" pos="47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258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1CE693-8291-46D1-88D1-DCAEEF1100B9}" type="datetimeFigureOut">
              <a:rPr lang="pt-BR" smtClean="0"/>
              <a:pPr/>
              <a:t>04/12/2013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432D2-03E8-4158-A1F5-D1C08A751C4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1610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EED41-66C4-4EB8-A5AB-F3DC73D2282D}" type="datetimeFigureOut">
              <a:rPr lang="pt-BR" smtClean="0"/>
              <a:pPr/>
              <a:t>04/12/2013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7C2C9-6131-475D-B4B9-EC396B041A8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2470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65145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6697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00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0495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7368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9254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316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838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9754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0572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622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622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622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622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622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2274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2274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2274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2274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C2C9-6131-475D-B4B9-EC396B041A83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7007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233" y="94322"/>
            <a:ext cx="3787537" cy="666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28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014ABA9D-171F-48AB-ABF5-9EAA9AE1400A}" type="datetimeFigureOut">
              <a:rPr lang="pt-BR" smtClean="0"/>
              <a:pPr/>
              <a:t>04/12/2013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AE3EF8F8-77A0-4761-884D-EC8925FCDF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1904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4499992" y="548679"/>
            <a:ext cx="4392488" cy="2880321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499992" y="3429000"/>
            <a:ext cx="4392488" cy="28803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4122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014ABA9D-171F-48AB-ABF5-9EAA9AE1400A}" type="datetimeFigureOut">
              <a:rPr lang="pt-BR" smtClean="0"/>
              <a:pPr/>
              <a:t>04/12/2013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AE3EF8F8-77A0-4761-884D-EC8925FCDF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9791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256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92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28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6237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1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hyperlink" Target="http://cicma.inmetro.rs.gov.br/moodle/course/view.php?id=258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827584" y="172486"/>
            <a:ext cx="7920880" cy="6048672"/>
            <a:chOff x="1331640" y="476672"/>
            <a:chExt cx="7200800" cy="6048672"/>
          </a:xfrm>
        </p:grpSpPr>
        <p:sp>
          <p:nvSpPr>
            <p:cNvPr id="4" name="Retângulo 3"/>
            <p:cNvSpPr/>
            <p:nvPr/>
          </p:nvSpPr>
          <p:spPr>
            <a:xfrm>
              <a:off x="1331640" y="476672"/>
              <a:ext cx="7200800" cy="6048672"/>
            </a:xfrm>
            <a:prstGeom prst="rect">
              <a:avLst/>
            </a:prstGeom>
            <a:gradFill flip="none" rotWithShape="1">
              <a:gsLst>
                <a:gs pos="0">
                  <a:srgbClr val="428DB1">
                    <a:shade val="30000"/>
                    <a:satMod val="115000"/>
                  </a:srgbClr>
                </a:gs>
                <a:gs pos="50000">
                  <a:srgbClr val="428DB1">
                    <a:shade val="67500"/>
                    <a:satMod val="115000"/>
                  </a:srgbClr>
                </a:gs>
                <a:gs pos="100000">
                  <a:srgbClr val="428DB1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7482" y="1412776"/>
              <a:ext cx="5549036" cy="2260718"/>
            </a:xfrm>
            <a:prstGeom prst="rect">
              <a:avLst/>
            </a:prstGeom>
          </p:spPr>
        </p:pic>
        <p:pic>
          <p:nvPicPr>
            <p:cNvPr id="1026" name="Picture 2" descr="Z:\WEB\2013\servir\06_layouts\logo_govern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3663" y="5683032"/>
              <a:ext cx="4786115" cy="56677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6047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428DB1">
                  <a:shade val="30000"/>
                  <a:satMod val="115000"/>
                </a:srgbClr>
              </a:gs>
              <a:gs pos="50000">
                <a:srgbClr val="428DB1">
                  <a:shade val="67500"/>
                  <a:satMod val="115000"/>
                </a:srgbClr>
              </a:gs>
              <a:gs pos="100000">
                <a:srgbClr val="428DB1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0" y="2636912"/>
            <a:ext cx="9144000" cy="4221088"/>
          </a:xfrm>
          <a:prstGeom prst="rect">
            <a:avLst/>
          </a:prstGeom>
          <a:gradFill>
            <a:gsLst>
              <a:gs pos="500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58" y="1957337"/>
            <a:ext cx="1848311" cy="227724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464" y="332656"/>
            <a:ext cx="4169073" cy="1698511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2339752" y="3585133"/>
            <a:ext cx="57606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kern="0" dirty="0">
                <a:solidFill>
                  <a:schemeClr val="tx2"/>
                </a:solidFill>
              </a:rPr>
              <a:t>Desenho da Capacitação de Avaliadores do SERVIR</a:t>
            </a:r>
          </a:p>
        </p:txBody>
      </p:sp>
    </p:spTree>
    <p:extLst>
      <p:ext uri="{BB962C8B-B14F-4D97-AF65-F5344CB8AC3E}">
        <p14:creationId xmlns:p14="http://schemas.microsoft.com/office/powerpoint/2010/main" val="208713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51" y="476672"/>
            <a:ext cx="783866" cy="965774"/>
          </a:xfrm>
          <a:prstGeom prst="rect">
            <a:avLst/>
          </a:prstGeom>
        </p:spPr>
      </p:pic>
      <p:sp>
        <p:nvSpPr>
          <p:cNvPr id="11" name="Título 2"/>
          <p:cNvSpPr>
            <a:spLocks noGrp="1"/>
          </p:cNvSpPr>
          <p:nvPr>
            <p:ph type="ctrTitle"/>
          </p:nvPr>
        </p:nvSpPr>
        <p:spPr>
          <a:xfrm>
            <a:off x="1187624" y="332656"/>
            <a:ext cx="7585832" cy="792088"/>
          </a:xfrm>
        </p:spPr>
        <p:txBody>
          <a:bodyPr anchor="ctr"/>
          <a:lstStyle/>
          <a:p>
            <a:r>
              <a:rPr lang="pt-BR" dirty="0"/>
              <a:t>Capacitação de </a:t>
            </a:r>
            <a:r>
              <a:rPr lang="pt-BR" dirty="0" smtClean="0"/>
              <a:t>Avaliadores </a:t>
            </a:r>
            <a:r>
              <a:rPr lang="pt-BR" dirty="0"/>
              <a:t>do SERVIR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27584" y="815428"/>
            <a:ext cx="6840760" cy="5152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u="none" dirty="0" smtClean="0">
                <a:solidFill>
                  <a:schemeClr val="bg1"/>
                </a:solidFill>
              </a:rPr>
              <a:t>         </a:t>
            </a:r>
            <a:endParaRPr lang="pt-BR" sz="2400" u="none" dirty="0">
              <a:solidFill>
                <a:schemeClr val="bg1"/>
              </a:solidFill>
              <a:latin typeface="Arial" charset="0"/>
              <a:ea typeface="Calibri" pitchFamily="34" charset="0"/>
              <a:cs typeface="Arial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u="none" dirty="0" smtClean="0">
                <a:solidFill>
                  <a:schemeClr val="bg1"/>
                </a:solidFill>
              </a:rPr>
              <a:t>Segmento</a:t>
            </a:r>
            <a:r>
              <a:rPr lang="pt-BR" sz="2400" u="none" dirty="0">
                <a:solidFill>
                  <a:schemeClr val="bg1"/>
                </a:solidFill>
              </a:rPr>
              <a:t>: </a:t>
            </a:r>
            <a:r>
              <a:rPr lang="pt-BR" sz="2400" b="0" u="none" dirty="0" smtClean="0">
                <a:solidFill>
                  <a:schemeClr val="bg1"/>
                </a:solidFill>
              </a:rPr>
              <a:t>Sociedade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u="none" dirty="0" smtClean="0">
                <a:solidFill>
                  <a:schemeClr val="bg1"/>
                </a:solidFill>
              </a:rPr>
              <a:t>Público </a:t>
            </a:r>
            <a:r>
              <a:rPr lang="pt-BR" sz="2400" u="none" dirty="0">
                <a:solidFill>
                  <a:schemeClr val="bg1"/>
                </a:solidFill>
              </a:rPr>
              <a:t>alvo: </a:t>
            </a:r>
            <a:r>
              <a:rPr lang="pt-BR" sz="2400" b="0" u="none" dirty="0" smtClean="0">
                <a:solidFill>
                  <a:schemeClr val="bg1"/>
                </a:solidFill>
              </a:rPr>
              <a:t>cidadãos consumidores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u="none" dirty="0" smtClean="0">
                <a:solidFill>
                  <a:schemeClr val="bg1"/>
                </a:solidFill>
                <a:latin typeface="Calibri"/>
              </a:rPr>
              <a:t>Modalidade</a:t>
            </a:r>
            <a:r>
              <a:rPr lang="pt-BR" sz="2400" b="0" u="none" dirty="0" smtClean="0">
                <a:solidFill>
                  <a:schemeClr val="bg1"/>
                </a:solidFill>
                <a:latin typeface="Calibri"/>
              </a:rPr>
              <a:t>: EAD on-line</a:t>
            </a:r>
            <a:endParaRPr lang="pt-BR" sz="2400" u="none" dirty="0" smtClean="0">
              <a:solidFill>
                <a:schemeClr val="bg1"/>
              </a:solidFill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u="none" dirty="0" smtClean="0">
                <a:solidFill>
                  <a:schemeClr val="bg1"/>
                </a:solidFill>
              </a:rPr>
              <a:t>Carga </a:t>
            </a:r>
            <a:r>
              <a:rPr lang="pt-BR" sz="2400" u="none" dirty="0">
                <a:solidFill>
                  <a:schemeClr val="bg1"/>
                </a:solidFill>
              </a:rPr>
              <a:t>Horária: </a:t>
            </a:r>
            <a:r>
              <a:rPr lang="pt-BR" sz="2400" b="0" u="none" dirty="0" smtClean="0">
                <a:solidFill>
                  <a:schemeClr val="bg1"/>
                </a:solidFill>
              </a:rPr>
              <a:t>1h e 15min</a:t>
            </a:r>
          </a:p>
          <a:p>
            <a:pPr marL="800100" lvl="1" indent="-342900" defTabSz="914400" eaLnBrk="1" fontAlgn="auto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pt-BR" sz="2400" u="none" dirty="0" smtClean="0">
                <a:solidFill>
                  <a:schemeClr val="bg1"/>
                </a:solidFill>
                <a:latin typeface="Calibri"/>
              </a:rPr>
              <a:t>Percurso Pedagógico: </a:t>
            </a:r>
            <a:r>
              <a:rPr lang="pt-BR" sz="2400" b="0" u="none" dirty="0" err="1" smtClean="0">
                <a:solidFill>
                  <a:schemeClr val="bg1"/>
                </a:solidFill>
                <a:latin typeface="Calibri"/>
              </a:rPr>
              <a:t>autoinstrutivo</a:t>
            </a:r>
            <a:r>
              <a:rPr lang="pt-BR" sz="2400" b="0" u="none" dirty="0" smtClean="0">
                <a:solidFill>
                  <a:schemeClr val="bg1"/>
                </a:solidFill>
                <a:latin typeface="Calibri"/>
              </a:rPr>
              <a:t>, conduzido e gerenciado pelo próprio aprendiz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u="none" dirty="0" smtClean="0">
                <a:solidFill>
                  <a:schemeClr val="bg1"/>
                </a:solidFill>
              </a:rPr>
              <a:t>Autoria</a:t>
            </a:r>
            <a:r>
              <a:rPr lang="pt-BR" sz="2400" u="none" dirty="0">
                <a:solidFill>
                  <a:schemeClr val="bg1"/>
                </a:solidFill>
              </a:rPr>
              <a:t>: </a:t>
            </a:r>
            <a:r>
              <a:rPr lang="pt-BR" sz="2400" u="none" dirty="0" err="1" smtClean="0">
                <a:solidFill>
                  <a:schemeClr val="bg1"/>
                </a:solidFill>
              </a:rPr>
              <a:t>Cicma</a:t>
            </a:r>
            <a:r>
              <a:rPr lang="pt-BR" sz="2400" u="none" dirty="0" smtClean="0">
                <a:solidFill>
                  <a:schemeClr val="bg1"/>
                </a:solidFill>
              </a:rPr>
              <a:t>/</a:t>
            </a:r>
            <a:r>
              <a:rPr lang="pt-BR" sz="2400" u="none" dirty="0" err="1" smtClean="0">
                <a:solidFill>
                  <a:schemeClr val="bg1"/>
                </a:solidFill>
              </a:rPr>
              <a:t>Dplan</a:t>
            </a:r>
            <a:endParaRPr lang="pt-BR" sz="2400" u="none" dirty="0" smtClean="0">
              <a:solidFill>
                <a:schemeClr val="bg1"/>
              </a:solidFill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u="none" dirty="0" smtClean="0">
                <a:solidFill>
                  <a:schemeClr val="bg1"/>
                </a:solidFill>
              </a:rPr>
              <a:t>Realização</a:t>
            </a:r>
            <a:r>
              <a:rPr lang="pt-BR" sz="2400" u="none" dirty="0">
                <a:solidFill>
                  <a:schemeClr val="bg1"/>
                </a:solidFill>
              </a:rPr>
              <a:t>: </a:t>
            </a:r>
            <a:r>
              <a:rPr lang="pt-BR" sz="2400" u="none" dirty="0" smtClean="0">
                <a:solidFill>
                  <a:schemeClr val="bg1"/>
                </a:solidFill>
              </a:rPr>
              <a:t>Inmetro</a:t>
            </a:r>
          </a:p>
        </p:txBody>
      </p:sp>
    </p:spTree>
    <p:extLst>
      <p:ext uri="{BB962C8B-B14F-4D97-AF65-F5344CB8AC3E}">
        <p14:creationId xmlns:p14="http://schemas.microsoft.com/office/powerpoint/2010/main" val="2063904341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611544" cy="6858000"/>
          </a:xfrm>
          <a:prstGeom prst="rect">
            <a:avLst/>
          </a:prstGeom>
          <a:gradFill flip="none" rotWithShape="1">
            <a:gsLst>
              <a:gs pos="0">
                <a:srgbClr val="428DB1">
                  <a:shade val="30000"/>
                  <a:satMod val="115000"/>
                </a:srgbClr>
              </a:gs>
              <a:gs pos="50000">
                <a:srgbClr val="428DB1">
                  <a:shade val="67500"/>
                  <a:satMod val="115000"/>
                </a:srgbClr>
              </a:gs>
              <a:gs pos="100000">
                <a:srgbClr val="428DB1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56" y="486778"/>
            <a:ext cx="783866" cy="965774"/>
          </a:xfrm>
          <a:prstGeom prst="rect">
            <a:avLst/>
          </a:prstGeom>
        </p:spPr>
      </p:pic>
      <p:sp>
        <p:nvSpPr>
          <p:cNvPr id="11" name="Título 2"/>
          <p:cNvSpPr>
            <a:spLocks noGrp="1"/>
          </p:cNvSpPr>
          <p:nvPr>
            <p:ph type="ctrTitle"/>
          </p:nvPr>
        </p:nvSpPr>
        <p:spPr>
          <a:xfrm>
            <a:off x="1691680" y="460466"/>
            <a:ext cx="6480720" cy="720080"/>
          </a:xfrm>
        </p:spPr>
        <p:txBody>
          <a:bodyPr anchor="ctr"/>
          <a:lstStyle/>
          <a:p>
            <a:pPr algn="just">
              <a:lnSpc>
                <a:spcPct val="150000"/>
              </a:lnSpc>
            </a:pPr>
            <a:r>
              <a:rPr lang="pt-BR" dirty="0"/>
              <a:t>Conteúdos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259632" y="911617"/>
            <a:ext cx="752238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u="none" dirty="0" smtClean="0">
                <a:solidFill>
                  <a:schemeClr val="bg1"/>
                </a:solidFill>
              </a:rPr>
              <a:t>             </a:t>
            </a:r>
            <a:endParaRPr lang="pt-BR" sz="2400" b="0" u="none" dirty="0">
              <a:solidFill>
                <a:schemeClr val="bg1"/>
              </a:solidFill>
              <a:latin typeface="Arial" charset="0"/>
              <a:ea typeface="Calibri" pitchFamily="34" charset="0"/>
              <a:cs typeface="Arial" charset="0"/>
            </a:endParaRPr>
          </a:p>
          <a:p>
            <a:pPr lvl="1" algn="l">
              <a:buFont typeface="Arial" pitchFamily="34" charset="0"/>
              <a:buChar char="•"/>
            </a:pPr>
            <a:r>
              <a:rPr lang="pt-BR" sz="2400" b="0" u="none" dirty="0" smtClean="0">
                <a:solidFill>
                  <a:schemeClr val="bg1"/>
                </a:solidFill>
              </a:rPr>
              <a:t> O que é o Servir?</a:t>
            </a:r>
          </a:p>
          <a:p>
            <a:pPr lvl="1" algn="l">
              <a:buFont typeface="Arial" pitchFamily="34" charset="0"/>
              <a:buChar char="•"/>
            </a:pPr>
            <a:r>
              <a:rPr lang="pt-BR" sz="2400" b="0" u="none" dirty="0" smtClean="0">
                <a:solidFill>
                  <a:schemeClr val="bg1"/>
                </a:solidFill>
              </a:rPr>
              <a:t> O que é o Inmetro?</a:t>
            </a:r>
          </a:p>
          <a:p>
            <a:pPr lvl="1" algn="l">
              <a:buFont typeface="Arial" pitchFamily="34" charset="0"/>
              <a:buChar char="•"/>
            </a:pPr>
            <a:r>
              <a:rPr lang="pt-BR" sz="2400" b="0" u="none" dirty="0" smtClean="0">
                <a:solidFill>
                  <a:schemeClr val="bg1"/>
                </a:solidFill>
              </a:rPr>
              <a:t> O que é a ABNT?</a:t>
            </a:r>
          </a:p>
          <a:p>
            <a:pPr lvl="1" algn="l">
              <a:buFont typeface="Arial" pitchFamily="34" charset="0"/>
              <a:buChar char="•"/>
            </a:pPr>
            <a:r>
              <a:rPr lang="pt-BR" sz="2400" b="0" u="none" dirty="0" smtClean="0">
                <a:solidFill>
                  <a:schemeClr val="bg1"/>
                </a:solidFill>
              </a:rPr>
              <a:t> A metodologia de avaliação do SERVIR</a:t>
            </a:r>
          </a:p>
          <a:p>
            <a:pPr lvl="1" algn="l">
              <a:buFont typeface="Arial" pitchFamily="34" charset="0"/>
              <a:buChar char="•"/>
            </a:pPr>
            <a:r>
              <a:rPr lang="pt-BR" sz="2400" b="0" u="none" dirty="0" smtClean="0">
                <a:solidFill>
                  <a:schemeClr val="bg1"/>
                </a:solidFill>
              </a:rPr>
              <a:t> Qualidade, satisfação e requisitos</a:t>
            </a:r>
          </a:p>
          <a:p>
            <a:pPr lvl="1" algn="l">
              <a:buFont typeface="Arial" pitchFamily="34" charset="0"/>
              <a:buChar char="•"/>
            </a:pPr>
            <a:r>
              <a:rPr lang="pt-BR" sz="2400" b="0" u="none" dirty="0" smtClean="0">
                <a:solidFill>
                  <a:schemeClr val="bg1"/>
                </a:solidFill>
              </a:rPr>
              <a:t> Os requisitos</a:t>
            </a:r>
          </a:p>
          <a:p>
            <a:pPr lvl="1" algn="l">
              <a:buFont typeface="Arial" pitchFamily="34" charset="0"/>
              <a:buChar char="•"/>
            </a:pPr>
            <a:r>
              <a:rPr lang="pt-BR" sz="2400" b="0" u="none" dirty="0" smtClean="0">
                <a:solidFill>
                  <a:schemeClr val="bg1"/>
                </a:solidFill>
              </a:rPr>
              <a:t> A escala de avaliação da qualidade dos serviços</a:t>
            </a:r>
          </a:p>
          <a:p>
            <a:pPr lvl="1" algn="l">
              <a:buFont typeface="Arial" pitchFamily="34" charset="0"/>
              <a:buChar char="•"/>
            </a:pPr>
            <a:r>
              <a:rPr lang="pt-BR" sz="2400" b="0" u="none" dirty="0" smtClean="0">
                <a:solidFill>
                  <a:schemeClr val="bg1"/>
                </a:solidFill>
              </a:rPr>
              <a:t> Os princípios orientadores da conduta do avaliador</a:t>
            </a:r>
          </a:p>
          <a:p>
            <a:pPr lvl="1" algn="l">
              <a:buFont typeface="Arial" pitchFamily="34" charset="0"/>
              <a:buChar char="•"/>
            </a:pPr>
            <a:r>
              <a:rPr lang="pt-BR" sz="2400" b="0" u="none" dirty="0" smtClean="0">
                <a:solidFill>
                  <a:schemeClr val="bg1"/>
                </a:solidFill>
              </a:rPr>
              <a:t> Avaliando a qualidade dos requisitos dos serviços</a:t>
            </a:r>
          </a:p>
          <a:p>
            <a:pPr lvl="1" algn="l">
              <a:buFont typeface="Arial" pitchFamily="34" charset="0"/>
              <a:buChar char="•"/>
            </a:pPr>
            <a:r>
              <a:rPr lang="pt-BR" sz="2400" b="0" u="none" dirty="0" smtClean="0">
                <a:solidFill>
                  <a:schemeClr val="bg1"/>
                </a:solidFill>
              </a:rPr>
              <a:t> O resultado da avaliação</a:t>
            </a:r>
          </a:p>
          <a:p>
            <a:pPr algn="l">
              <a:lnSpc>
                <a:spcPct val="150000"/>
              </a:lnSpc>
              <a:buClrTx/>
              <a:buSzTx/>
            </a:pPr>
            <a:r>
              <a:rPr lang="pt-BR" sz="2400" b="0" u="none" dirty="0" smtClean="0">
                <a:solidFill>
                  <a:schemeClr val="bg1"/>
                </a:solidFill>
                <a:latin typeface="Arial" charset="0"/>
                <a:ea typeface="Calibri" pitchFamily="34" charset="0"/>
                <a:cs typeface="Arial" charset="0"/>
              </a:rPr>
              <a:t> </a:t>
            </a:r>
            <a:endParaRPr lang="pt-BR" sz="2400" b="0" u="none" dirty="0">
              <a:solidFill>
                <a:schemeClr val="bg1"/>
              </a:solidFill>
              <a:latin typeface="Arial" charset="0"/>
              <a:ea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54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428DB1">
                  <a:shade val="30000"/>
                  <a:satMod val="115000"/>
                </a:srgbClr>
              </a:gs>
              <a:gs pos="50000">
                <a:srgbClr val="428DB1">
                  <a:shade val="67500"/>
                  <a:satMod val="115000"/>
                </a:srgbClr>
              </a:gs>
              <a:gs pos="100000">
                <a:srgbClr val="428DB1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94" y="692696"/>
            <a:ext cx="783866" cy="965774"/>
          </a:xfrm>
          <a:prstGeom prst="rect">
            <a:avLst/>
          </a:prstGeom>
        </p:spPr>
      </p:pic>
      <p:sp>
        <p:nvSpPr>
          <p:cNvPr id="11" name="Título 2"/>
          <p:cNvSpPr>
            <a:spLocks noGrp="1"/>
          </p:cNvSpPr>
          <p:nvPr>
            <p:ph type="ctrTitle"/>
          </p:nvPr>
        </p:nvSpPr>
        <p:spPr>
          <a:xfrm>
            <a:off x="1331640" y="620688"/>
            <a:ext cx="6480720" cy="720080"/>
          </a:xfrm>
        </p:spPr>
        <p:txBody>
          <a:bodyPr anchor="ctr"/>
          <a:lstStyle/>
          <a:p>
            <a:r>
              <a:rPr lang="pt-BR" dirty="0" smtClean="0"/>
              <a:t>Objetivo</a:t>
            </a:r>
            <a:endParaRPr lang="pt-BR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899592" y="1559689"/>
            <a:ext cx="7848872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1">
              <a:buNone/>
            </a:pPr>
            <a:r>
              <a:rPr lang="pt-BR" sz="2400" b="0" u="none" dirty="0" smtClean="0">
                <a:solidFill>
                  <a:schemeClr val="bg1"/>
                </a:solidFill>
              </a:rPr>
              <a:t>Esta capacitação tem como objetivo </a:t>
            </a:r>
            <a:r>
              <a:rPr lang="pt-BR" sz="2400" b="0" u="none" dirty="0">
                <a:solidFill>
                  <a:schemeClr val="bg1"/>
                </a:solidFill>
              </a:rPr>
              <a:t>tornar o cidadão consumidor capaz de avaliar a qualidade dos serviços prestados à sociedade, por meio da utilização de critérios de avaliação e de comportamentos de conduta pessoal, estabelecidos pelo Inmetro, em parceria com a Secretaria de Comércio e Serviços – SCS do MDIC.</a:t>
            </a:r>
          </a:p>
          <a:p>
            <a:pPr lvl="1">
              <a:buNone/>
            </a:pPr>
            <a:endParaRPr lang="pt-BR" sz="2400" b="0" u="none" dirty="0" smtClean="0">
              <a:solidFill>
                <a:schemeClr val="bg1"/>
              </a:solidFill>
            </a:endParaRPr>
          </a:p>
          <a:p>
            <a:pPr lvl="1">
              <a:buNone/>
            </a:pPr>
            <a:r>
              <a:rPr lang="pt-BR" sz="2400" b="0" u="none" dirty="0" smtClean="0">
                <a:solidFill>
                  <a:schemeClr val="bg1"/>
                </a:solidFill>
              </a:rPr>
              <a:t>A avaliação da qualidade dos serviços, que se inicia pela rede de supermercados e gradativamente se estenderá aos demais serviços,  será realizada por meio de um aplicativo </a:t>
            </a:r>
            <a:r>
              <a:rPr lang="pt-BR" sz="2400" b="0" i="1" u="none" dirty="0" err="1" smtClean="0">
                <a:solidFill>
                  <a:schemeClr val="bg1"/>
                </a:solidFill>
              </a:rPr>
              <a:t>mobile</a:t>
            </a:r>
            <a:r>
              <a:rPr lang="pt-BR" sz="2400" b="0" u="none" dirty="0" smtClean="0">
                <a:solidFill>
                  <a:schemeClr val="bg1"/>
                </a:solidFill>
              </a:rPr>
              <a:t> – SERVIR, desenvolvido pelo Inmetro, que estará acessível nos dispositivos móveis dos consumidores.</a:t>
            </a:r>
          </a:p>
        </p:txBody>
      </p:sp>
    </p:spTree>
    <p:extLst>
      <p:ext uri="{BB962C8B-B14F-4D97-AF65-F5344CB8AC3E}">
        <p14:creationId xmlns:p14="http://schemas.microsoft.com/office/powerpoint/2010/main" val="375250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783866" cy="965774"/>
          </a:xfrm>
          <a:prstGeom prst="rect">
            <a:avLst/>
          </a:prstGeom>
        </p:spPr>
      </p:pic>
      <p:sp>
        <p:nvSpPr>
          <p:cNvPr id="11" name="Título 2"/>
          <p:cNvSpPr>
            <a:spLocks noGrp="1"/>
          </p:cNvSpPr>
          <p:nvPr>
            <p:ph type="ctrTitle"/>
          </p:nvPr>
        </p:nvSpPr>
        <p:spPr>
          <a:xfrm>
            <a:off x="1344010" y="404664"/>
            <a:ext cx="6480720" cy="720080"/>
          </a:xfrm>
        </p:spPr>
        <p:txBody>
          <a:bodyPr anchor="ctr"/>
          <a:lstStyle/>
          <a:p>
            <a:pPr algn="just">
              <a:lnSpc>
                <a:spcPct val="150000"/>
              </a:lnSpc>
            </a:pPr>
            <a:r>
              <a:rPr lang="pt-BR" dirty="0"/>
              <a:t>Resultados esperados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285852" y="1357298"/>
            <a:ext cx="741682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pt-BR" sz="2000" b="0" u="none" dirty="0" smtClean="0">
                <a:solidFill>
                  <a:schemeClr val="bg1"/>
                </a:solidFill>
              </a:rPr>
              <a:t>• compreender cada um dos parâmetros de avaliação da qualidade dos serviços, de forma a poder aplicá-los com ética e impessoalidade; </a:t>
            </a:r>
          </a:p>
          <a:p>
            <a:pPr algn="just"/>
            <a:endParaRPr lang="pt-BR" sz="2000" b="0" u="none" dirty="0" smtClean="0">
              <a:solidFill>
                <a:schemeClr val="bg1"/>
              </a:solidFill>
            </a:endParaRPr>
          </a:p>
          <a:p>
            <a:pPr algn="just"/>
            <a:r>
              <a:rPr lang="pt-BR" sz="2000" b="0" u="none" dirty="0" smtClean="0">
                <a:solidFill>
                  <a:schemeClr val="bg1"/>
                </a:solidFill>
              </a:rPr>
              <a:t>• ser capaz de identificar os itens que configuram cada um dos cinco requisitos de qualidade dos serviços, observando-os com clareza e objetividade;</a:t>
            </a:r>
          </a:p>
          <a:p>
            <a:pPr algn="just"/>
            <a:endParaRPr lang="pt-BR" sz="2000" b="0" u="none" dirty="0" smtClean="0">
              <a:solidFill>
                <a:schemeClr val="bg1"/>
              </a:solidFill>
            </a:endParaRPr>
          </a:p>
          <a:p>
            <a:pPr algn="just"/>
            <a:r>
              <a:rPr lang="pt-BR" sz="2000" b="0" u="none" dirty="0" smtClean="0">
                <a:solidFill>
                  <a:schemeClr val="bg1"/>
                </a:solidFill>
              </a:rPr>
              <a:t>• estar consciente da tenacidade e decisão que devem orientar a conduta pessoal do avaliador;</a:t>
            </a:r>
          </a:p>
          <a:p>
            <a:pPr algn="just"/>
            <a:endParaRPr lang="pt-BR" sz="2000" b="0" u="none" dirty="0" smtClean="0">
              <a:solidFill>
                <a:schemeClr val="bg1"/>
              </a:solidFill>
            </a:endParaRPr>
          </a:p>
          <a:p>
            <a:pPr algn="just"/>
            <a:r>
              <a:rPr lang="pt-BR" sz="2000" b="0" u="none" dirty="0" smtClean="0">
                <a:solidFill>
                  <a:schemeClr val="bg1"/>
                </a:solidFill>
              </a:rPr>
              <a:t>• usar a escala de avaliação com segurança e propriedade para classificar o grau de satisfação com a qualidade dos serviços.</a:t>
            </a:r>
            <a:endParaRPr lang="pt-BR" sz="2000" b="0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94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6672"/>
            <a:ext cx="783866" cy="965774"/>
          </a:xfrm>
          <a:prstGeom prst="rect">
            <a:avLst/>
          </a:prstGeom>
        </p:spPr>
      </p:pic>
      <p:sp>
        <p:nvSpPr>
          <p:cNvPr id="11" name="Título 2"/>
          <p:cNvSpPr>
            <a:spLocks noGrp="1"/>
          </p:cNvSpPr>
          <p:nvPr>
            <p:ph type="ctrTitle"/>
          </p:nvPr>
        </p:nvSpPr>
        <p:spPr>
          <a:xfrm>
            <a:off x="1323418" y="484696"/>
            <a:ext cx="6480720" cy="720080"/>
          </a:xfrm>
        </p:spPr>
        <p:txBody>
          <a:bodyPr anchor="ctr"/>
          <a:lstStyle/>
          <a:p>
            <a:pPr algn="just">
              <a:lnSpc>
                <a:spcPct val="150000"/>
              </a:lnSpc>
            </a:pPr>
            <a:r>
              <a:rPr lang="pt-BR" b="1" dirty="0"/>
              <a:t>O SERVIR</a:t>
            </a:r>
            <a:endParaRPr lang="pt-BR" sz="1800" b="1" dirty="0">
              <a:latin typeface="Arial" charset="0"/>
              <a:ea typeface="Calibri" pitchFamily="34" charset="0"/>
              <a:cs typeface="Arial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323418" y="786770"/>
            <a:ext cx="7425046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0" indent="-342900" algn="l" defTabSz="914400" eaLnBrk="1" fontAlgn="auto" hangingPunct="1">
              <a:spcAft>
                <a:spcPts val="0"/>
              </a:spcAft>
              <a:buClrTx/>
              <a:buSzTx/>
            </a:pPr>
            <a:r>
              <a:rPr lang="pt-BR" sz="2400" b="0" u="none" dirty="0" smtClean="0">
                <a:solidFill>
                  <a:schemeClr val="bg1"/>
                </a:solidFill>
                <a:latin typeface="Calibri"/>
                <a:ea typeface="+mn-ea"/>
              </a:rPr>
              <a:t> </a:t>
            </a:r>
          </a:p>
          <a:p>
            <a:pPr lvl="0" indent="-342900" algn="l" defTabSz="914400" eaLnBrk="1" fontAlgn="auto" hangingPunct="1">
              <a:spcAft>
                <a:spcPts val="0"/>
              </a:spcAft>
              <a:buClrTx/>
              <a:buSzTx/>
            </a:pPr>
            <a:endParaRPr lang="pt-BR" sz="2400" dirty="0">
              <a:solidFill>
                <a:schemeClr val="bg1"/>
              </a:solidFill>
              <a:latin typeface="Calibri"/>
            </a:endParaRPr>
          </a:p>
          <a:p>
            <a:pPr lvl="0" indent="-342900" algn="l" defTabSz="914400" eaLnBrk="1" fontAlgn="auto" hangingPunct="1">
              <a:spcAft>
                <a:spcPts val="0"/>
              </a:spcAft>
              <a:buClrTx/>
              <a:buSzTx/>
            </a:pPr>
            <a:r>
              <a:rPr lang="pt-BR" sz="2400" dirty="0" smtClean="0">
                <a:solidFill>
                  <a:schemeClr val="bg1"/>
                </a:solidFill>
                <a:latin typeface="Calibri"/>
              </a:rPr>
              <a:t>É </a:t>
            </a:r>
            <a:r>
              <a:rPr lang="pt-BR" sz="2400" b="0" u="none" dirty="0" smtClean="0">
                <a:solidFill>
                  <a:schemeClr val="bg1"/>
                </a:solidFill>
                <a:latin typeface="Calibri"/>
                <a:ea typeface="+mn-ea"/>
              </a:rPr>
              <a:t>um </a:t>
            </a:r>
            <a:r>
              <a:rPr lang="pt-BR" sz="2400" b="0" u="none" dirty="0">
                <a:solidFill>
                  <a:schemeClr val="bg1"/>
                </a:solidFill>
                <a:latin typeface="Calibri"/>
                <a:ea typeface="+mn-ea"/>
              </a:rPr>
              <a:t>programa de avaliação e de consulta de serviços que está </a:t>
            </a:r>
            <a:r>
              <a:rPr lang="pt-BR" sz="2400" b="0" u="none" dirty="0" smtClean="0">
                <a:solidFill>
                  <a:schemeClr val="bg1"/>
                </a:solidFill>
                <a:latin typeface="Calibri"/>
                <a:ea typeface="+mn-ea"/>
              </a:rPr>
              <a:t>se iniciando </a:t>
            </a:r>
            <a:r>
              <a:rPr lang="pt-BR" sz="2400" b="0" u="none" dirty="0">
                <a:solidFill>
                  <a:schemeClr val="bg1"/>
                </a:solidFill>
                <a:latin typeface="Calibri"/>
                <a:ea typeface="+mn-ea"/>
              </a:rPr>
              <a:t>em todas as redes de supermercados e posteriormente se estenderá ao comércio e outros serviços. São os seguintes os objetivos do </a:t>
            </a:r>
            <a:r>
              <a:rPr lang="pt-BR" sz="2400" u="none" dirty="0">
                <a:solidFill>
                  <a:schemeClr val="bg1"/>
                </a:solidFill>
                <a:latin typeface="Calibri"/>
                <a:ea typeface="+mn-ea"/>
              </a:rPr>
              <a:t>SERVIR:</a:t>
            </a:r>
            <a:endParaRPr lang="pt-BR" sz="2400" b="0" u="none" dirty="0">
              <a:solidFill>
                <a:schemeClr val="bg1"/>
              </a:solidFill>
              <a:latin typeface="Calibri"/>
              <a:ea typeface="+mn-ea"/>
            </a:endParaRPr>
          </a:p>
          <a:p>
            <a:pPr lvl="0" indent="-342900" algn="l" defTabSz="914400" eaLnBrk="1" fontAlgn="auto" hangingPunct="1">
              <a:spcAft>
                <a:spcPts val="0"/>
              </a:spcAft>
              <a:buClrTx/>
              <a:buSzTx/>
            </a:pPr>
            <a:endParaRPr lang="pt-BR" sz="2400" b="0" u="none" dirty="0">
              <a:solidFill>
                <a:schemeClr val="bg1"/>
              </a:solidFill>
              <a:latin typeface="Calibri"/>
              <a:ea typeface="+mn-ea"/>
            </a:endParaRPr>
          </a:p>
          <a:p>
            <a:pPr marL="457200" lvl="2" indent="-342900"/>
            <a:r>
              <a:rPr lang="pt-BR" sz="2000" b="0" u="none" dirty="0">
                <a:solidFill>
                  <a:schemeClr val="bg1"/>
                </a:solidFill>
                <a:latin typeface="Calibri"/>
                <a:ea typeface="+mn-ea"/>
              </a:rPr>
              <a:t>• estimular a qualidade no comércio e nos serviços em geral de atendimento à população, mantendo o cidadão conectado com os melhores serviços</a:t>
            </a:r>
            <a:r>
              <a:rPr lang="pt-BR" sz="2000" b="0" u="none" dirty="0" smtClean="0">
                <a:solidFill>
                  <a:schemeClr val="bg1"/>
                </a:solidFill>
                <a:latin typeface="Calibri"/>
                <a:ea typeface="+mn-ea"/>
              </a:rPr>
              <a:t>;</a:t>
            </a:r>
          </a:p>
          <a:p>
            <a:pPr marL="457200" lvl="2" indent="-342900"/>
            <a:endParaRPr lang="pt-BR" sz="2000" b="0" u="none" dirty="0">
              <a:solidFill>
                <a:schemeClr val="bg1"/>
              </a:solidFill>
              <a:latin typeface="Calibri"/>
              <a:ea typeface="+mn-ea"/>
            </a:endParaRPr>
          </a:p>
          <a:p>
            <a:pPr marL="457200" lvl="2" indent="-342900"/>
            <a:r>
              <a:rPr lang="pt-BR" sz="2000" b="0" u="none" dirty="0" smtClean="0">
                <a:solidFill>
                  <a:schemeClr val="bg1"/>
                </a:solidFill>
                <a:latin typeface="Calibri"/>
                <a:ea typeface="+mn-ea"/>
              </a:rPr>
              <a:t>• </a:t>
            </a:r>
            <a:r>
              <a:rPr lang="pt-BR" sz="2000" b="0" u="none" dirty="0">
                <a:solidFill>
                  <a:schemeClr val="bg1"/>
                </a:solidFill>
                <a:latin typeface="Calibri"/>
                <a:ea typeface="+mn-ea"/>
              </a:rPr>
              <a:t>incentivar os estabelecimentos que se destacam pela excelência dos seus serviços, reconhecendo os mais bem avaliados</a:t>
            </a:r>
            <a:r>
              <a:rPr lang="pt-BR" sz="2000" b="0" u="none" dirty="0" smtClean="0">
                <a:solidFill>
                  <a:schemeClr val="bg1"/>
                </a:solidFill>
                <a:latin typeface="Calibri"/>
                <a:ea typeface="+mn-ea"/>
              </a:rPr>
              <a:t>;</a:t>
            </a:r>
          </a:p>
          <a:p>
            <a:pPr marL="457200" lvl="2" indent="-342900"/>
            <a:endParaRPr lang="pt-BR" sz="2000" b="0" u="none" dirty="0">
              <a:solidFill>
                <a:schemeClr val="bg1"/>
              </a:solidFill>
              <a:latin typeface="Calibri"/>
              <a:ea typeface="+mn-ea"/>
            </a:endParaRPr>
          </a:p>
          <a:p>
            <a:pPr marL="457200" lvl="2" indent="-342900"/>
            <a:r>
              <a:rPr lang="pt-BR" sz="2000" b="0" u="none" dirty="0" smtClean="0">
                <a:solidFill>
                  <a:schemeClr val="bg1"/>
                </a:solidFill>
                <a:latin typeface="Calibri"/>
                <a:ea typeface="+mn-ea"/>
              </a:rPr>
              <a:t>• </a:t>
            </a:r>
            <a:r>
              <a:rPr lang="pt-BR" sz="2000" b="0" u="none" dirty="0">
                <a:solidFill>
                  <a:schemeClr val="bg1"/>
                </a:solidFill>
                <a:latin typeface="Calibri"/>
                <a:ea typeface="+mn-ea"/>
              </a:rPr>
              <a:t>fornecer em tempo real informações qualificadas, sobre a prestação de serviços, engajando os consumidores num projeto didático e inovador de avaliação de serviços.</a:t>
            </a:r>
          </a:p>
        </p:txBody>
      </p:sp>
    </p:spTree>
    <p:extLst>
      <p:ext uri="{BB962C8B-B14F-4D97-AF65-F5344CB8AC3E}">
        <p14:creationId xmlns:p14="http://schemas.microsoft.com/office/powerpoint/2010/main" val="344210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4267"/>
            <a:ext cx="783866" cy="965774"/>
          </a:xfrm>
          <a:prstGeom prst="rect">
            <a:avLst/>
          </a:prstGeom>
        </p:spPr>
      </p:pic>
      <p:sp>
        <p:nvSpPr>
          <p:cNvPr id="11" name="Título 2"/>
          <p:cNvSpPr>
            <a:spLocks noGrp="1"/>
          </p:cNvSpPr>
          <p:nvPr>
            <p:ph type="ctrTitle"/>
          </p:nvPr>
        </p:nvSpPr>
        <p:spPr>
          <a:xfrm>
            <a:off x="1323418" y="357083"/>
            <a:ext cx="6480720" cy="720080"/>
          </a:xfrm>
        </p:spPr>
        <p:txBody>
          <a:bodyPr anchor="ctr"/>
          <a:lstStyle/>
          <a:p>
            <a:pPr algn="just">
              <a:lnSpc>
                <a:spcPct val="150000"/>
              </a:lnSpc>
            </a:pPr>
            <a:r>
              <a:rPr lang="pt-BR" dirty="0"/>
              <a:t>Contexto</a:t>
            </a:r>
            <a:endParaRPr lang="pt-BR" sz="1800" dirty="0">
              <a:latin typeface="Arial" charset="0"/>
              <a:ea typeface="Calibri" pitchFamily="34" charset="0"/>
              <a:cs typeface="Arial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99592" y="1226485"/>
            <a:ext cx="8030126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1" indent="45720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sz="2000" b="0" u="none" dirty="0" smtClean="0">
                <a:solidFill>
                  <a:schemeClr val="bg1"/>
                </a:solidFill>
                <a:latin typeface="Calibri"/>
                <a:ea typeface="+mn-ea"/>
              </a:rPr>
              <a:t>Inserido </a:t>
            </a:r>
            <a:r>
              <a:rPr lang="pt-BR" sz="2000" b="0" u="none" dirty="0">
                <a:solidFill>
                  <a:schemeClr val="bg1"/>
                </a:solidFill>
                <a:latin typeface="Calibri"/>
                <a:ea typeface="+mn-ea"/>
              </a:rPr>
              <a:t>no contexto mais amplo  do projeto nacional por um Brasil melhor,  o Inmetro e  a Secretaria de Comércio e Serviços – SCS/MDIC juntam-se no desafio de criar um aplicativo móvel, didático e de fácil utilização, que permita aos cidadãos avaliarem os serviços prestados à sociedade, com a finalidade de destacar e incentivar a qualidade como princípio. </a:t>
            </a:r>
            <a:endParaRPr lang="pt-BR" sz="2000" b="0" u="none" dirty="0" smtClean="0">
              <a:solidFill>
                <a:schemeClr val="bg1"/>
              </a:solidFill>
              <a:latin typeface="Calibri"/>
              <a:ea typeface="+mn-ea"/>
            </a:endParaRPr>
          </a:p>
          <a:p>
            <a:pPr lvl="1" indent="45720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sz="2000" b="0" u="none" dirty="0" smtClean="0">
                <a:solidFill>
                  <a:schemeClr val="bg1"/>
                </a:solidFill>
                <a:latin typeface="Calibri"/>
                <a:ea typeface="+mn-ea"/>
              </a:rPr>
              <a:t>Para </a:t>
            </a:r>
            <a:r>
              <a:rPr lang="pt-BR" sz="2000" b="0" u="none" dirty="0">
                <a:solidFill>
                  <a:schemeClr val="bg1"/>
                </a:solidFill>
                <a:latin typeface="Calibri"/>
                <a:ea typeface="+mn-ea"/>
              </a:rPr>
              <a:t>tanto, além de desenvolver o aplicativo, o Inmetro  e a SCS/MDIC estabeleceram os critérios de Avaliação para capacitar os consumidores que desejarem participar e contribuir com o programa, dando a conhecer esses critérios  e demais parâmetros para a avaliação de serviços</a:t>
            </a:r>
            <a:r>
              <a:rPr lang="pt-BR" sz="2000" b="0" u="none" dirty="0" smtClean="0">
                <a:solidFill>
                  <a:schemeClr val="bg1"/>
                </a:solidFill>
                <a:latin typeface="Calibri"/>
                <a:ea typeface="+mn-ea"/>
              </a:rPr>
              <a:t>.</a:t>
            </a:r>
          </a:p>
          <a:p>
            <a:pPr lvl="1" indent="45720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sz="2000" b="0" u="none" dirty="0" smtClean="0">
                <a:solidFill>
                  <a:schemeClr val="bg1"/>
                </a:solidFill>
                <a:latin typeface="Calibri"/>
                <a:ea typeface="+mn-ea"/>
              </a:rPr>
              <a:t>No </a:t>
            </a:r>
            <a:r>
              <a:rPr lang="pt-BR" sz="2000" b="0" u="none" dirty="0">
                <a:solidFill>
                  <a:schemeClr val="bg1"/>
                </a:solidFill>
                <a:latin typeface="Calibri"/>
                <a:ea typeface="+mn-ea"/>
              </a:rPr>
              <a:t>bojo deste projeto rápido de capacitação, estarão inseridos fundamentos básicos para criação de uma cultura de refinamento da qualidade dos serviços prestados à sociedade brasileira. O olhar que se destina, inicialmente, aos serviços de supermercados, será, gradativamente, estendido a todos os demais serviços.</a:t>
            </a:r>
          </a:p>
        </p:txBody>
      </p:sp>
    </p:spTree>
    <p:extLst>
      <p:ext uri="{BB962C8B-B14F-4D97-AF65-F5344CB8AC3E}">
        <p14:creationId xmlns:p14="http://schemas.microsoft.com/office/powerpoint/2010/main" val="230741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6672"/>
            <a:ext cx="783866" cy="965774"/>
          </a:xfrm>
          <a:prstGeom prst="rect">
            <a:avLst/>
          </a:prstGeom>
        </p:spPr>
      </p:pic>
      <p:sp>
        <p:nvSpPr>
          <p:cNvPr id="11" name="Título 2"/>
          <p:cNvSpPr>
            <a:spLocks noGrp="1"/>
          </p:cNvSpPr>
          <p:nvPr>
            <p:ph type="ctrTitle"/>
          </p:nvPr>
        </p:nvSpPr>
        <p:spPr>
          <a:xfrm>
            <a:off x="1259632" y="484696"/>
            <a:ext cx="6480720" cy="720080"/>
          </a:xfrm>
        </p:spPr>
        <p:txBody>
          <a:bodyPr anchor="ctr"/>
          <a:lstStyle/>
          <a:p>
            <a:r>
              <a:rPr lang="pt-BR" dirty="0"/>
              <a:t>Fundamentos e Metodologia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27584" y="1336231"/>
            <a:ext cx="8064896" cy="51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1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sz="2300" b="0" u="none" dirty="0" smtClean="0">
                <a:solidFill>
                  <a:schemeClr val="bg1"/>
                </a:solidFill>
                <a:latin typeface="Calibri"/>
                <a:ea typeface="+mn-ea"/>
              </a:rPr>
              <a:t>Esta  capacitação, </a:t>
            </a:r>
            <a:r>
              <a:rPr lang="pt-BR" sz="2300" b="0" u="none" dirty="0">
                <a:solidFill>
                  <a:schemeClr val="bg1"/>
                </a:solidFill>
                <a:latin typeface="Calibri"/>
                <a:ea typeface="+mn-ea"/>
              </a:rPr>
              <a:t>voltada a incentivar a participação de todo cidadão no processo de avaliação dos serviços, com vistas a sua permanente busca pela </a:t>
            </a:r>
            <a:r>
              <a:rPr lang="pt-BR" sz="2300" b="0" u="none" dirty="0" smtClean="0">
                <a:solidFill>
                  <a:schemeClr val="bg1"/>
                </a:solidFill>
                <a:latin typeface="Calibri"/>
                <a:ea typeface="+mn-ea"/>
              </a:rPr>
              <a:t>qualidade</a:t>
            </a:r>
            <a:r>
              <a:rPr lang="pt-BR" sz="2300" b="0" u="none" dirty="0">
                <a:solidFill>
                  <a:schemeClr val="bg1"/>
                </a:solidFill>
                <a:latin typeface="Calibri"/>
                <a:ea typeface="+mn-ea"/>
              </a:rPr>
              <a:t>, foi </a:t>
            </a:r>
            <a:r>
              <a:rPr lang="pt-BR" sz="2300" b="0" u="none" dirty="0" smtClean="0">
                <a:solidFill>
                  <a:schemeClr val="bg1"/>
                </a:solidFill>
                <a:latin typeface="Calibri"/>
                <a:ea typeface="+mn-ea"/>
              </a:rPr>
              <a:t>concebida </a:t>
            </a:r>
            <a:r>
              <a:rPr lang="pt-BR" sz="2300" b="0" u="none" dirty="0">
                <a:solidFill>
                  <a:schemeClr val="bg1"/>
                </a:solidFill>
                <a:latin typeface="Calibri"/>
                <a:ea typeface="+mn-ea"/>
              </a:rPr>
              <a:t>para a modalidade on-line e está em consonância com as tendências atuais de uma aprendizagem  rápida - </a:t>
            </a:r>
            <a:r>
              <a:rPr lang="pt-BR" sz="2300" b="0" i="1" u="none" dirty="0" err="1" smtClean="0">
                <a:solidFill>
                  <a:schemeClr val="bg1"/>
                </a:solidFill>
                <a:latin typeface="Calibri"/>
                <a:ea typeface="+mn-ea"/>
              </a:rPr>
              <a:t>rapid</a:t>
            </a:r>
            <a:r>
              <a:rPr lang="pt-BR" sz="2300" b="0" i="1" u="none" dirty="0" smtClean="0">
                <a:solidFill>
                  <a:schemeClr val="bg1"/>
                </a:solidFill>
                <a:latin typeface="Calibri"/>
                <a:ea typeface="+mn-ea"/>
              </a:rPr>
              <a:t> Learning. </a:t>
            </a:r>
            <a:r>
              <a:rPr lang="pt-BR" sz="2300" dirty="0" smtClean="0">
                <a:solidFill>
                  <a:schemeClr val="bg1"/>
                </a:solidFill>
                <a:latin typeface="Calibri"/>
              </a:rPr>
              <a:t>A capacitação se torna </a:t>
            </a:r>
            <a:r>
              <a:rPr lang="pt-BR" sz="2300" b="0" u="none" dirty="0" smtClean="0">
                <a:solidFill>
                  <a:schemeClr val="bg1"/>
                </a:solidFill>
                <a:latin typeface="Calibri"/>
                <a:ea typeface="+mn-ea"/>
              </a:rPr>
              <a:t>objetiva</a:t>
            </a:r>
            <a:r>
              <a:rPr lang="pt-BR" sz="2300" b="0" u="none" dirty="0">
                <a:solidFill>
                  <a:schemeClr val="bg1"/>
                </a:solidFill>
                <a:latin typeface="Calibri"/>
                <a:ea typeface="+mn-ea"/>
              </a:rPr>
              <a:t>, </a:t>
            </a:r>
            <a:r>
              <a:rPr lang="pt-BR" sz="2300" b="0" u="none" dirty="0" err="1" smtClean="0">
                <a:solidFill>
                  <a:schemeClr val="bg1"/>
                </a:solidFill>
                <a:latin typeface="Calibri"/>
                <a:ea typeface="+mn-ea"/>
              </a:rPr>
              <a:t>autoinstrutiva</a:t>
            </a:r>
            <a:r>
              <a:rPr lang="pt-BR" sz="2300" b="0" u="none" dirty="0" smtClean="0">
                <a:solidFill>
                  <a:schemeClr val="bg1"/>
                </a:solidFill>
                <a:latin typeface="Calibri"/>
                <a:ea typeface="+mn-ea"/>
              </a:rPr>
              <a:t> </a:t>
            </a:r>
            <a:r>
              <a:rPr lang="pt-BR" sz="2300" b="0" u="none" dirty="0">
                <a:solidFill>
                  <a:schemeClr val="bg1"/>
                </a:solidFill>
                <a:latin typeface="Calibri"/>
                <a:ea typeface="+mn-ea"/>
              </a:rPr>
              <a:t>e direcionada a uma finalidade específica.</a:t>
            </a:r>
          </a:p>
          <a:p>
            <a:pPr lvl="1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sz="2300" b="0" u="none" dirty="0">
              <a:solidFill>
                <a:schemeClr val="bg1"/>
              </a:solidFill>
              <a:latin typeface="Calibri"/>
              <a:ea typeface="+mn-ea"/>
            </a:endParaRPr>
          </a:p>
          <a:p>
            <a:pPr lvl="1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sz="2300" b="0" u="none" dirty="0">
                <a:solidFill>
                  <a:schemeClr val="bg1"/>
                </a:solidFill>
                <a:latin typeface="Calibri"/>
                <a:ea typeface="+mn-ea"/>
              </a:rPr>
              <a:t>Os processos </a:t>
            </a:r>
            <a:r>
              <a:rPr lang="pt-BR" sz="2300" b="0" u="none" dirty="0" err="1" smtClean="0">
                <a:solidFill>
                  <a:schemeClr val="bg1"/>
                </a:solidFill>
                <a:latin typeface="Calibri"/>
                <a:ea typeface="+mn-ea"/>
              </a:rPr>
              <a:t>autoinstrutivos</a:t>
            </a:r>
            <a:r>
              <a:rPr lang="pt-BR" sz="2300" b="0" u="none" dirty="0" smtClean="0">
                <a:solidFill>
                  <a:schemeClr val="bg1"/>
                </a:solidFill>
                <a:latin typeface="Calibri"/>
                <a:ea typeface="+mn-ea"/>
              </a:rPr>
              <a:t> </a:t>
            </a:r>
            <a:r>
              <a:rPr lang="pt-BR" sz="2300" b="0" u="none" dirty="0">
                <a:solidFill>
                  <a:schemeClr val="bg1"/>
                </a:solidFill>
                <a:latin typeface="Calibri"/>
                <a:ea typeface="+mn-ea"/>
              </a:rPr>
              <a:t>têm como principal pressuposto o ensaio e erro para o estímulo cognitivo, com vistas ao desenvolvimento de habilidades e competências, necessárias a cumprir determinada função . É um pressuposto pedagógico que se ajusta à natureza rápida e diretiva que se propõe para esta capacitação do SERVIR. </a:t>
            </a:r>
          </a:p>
        </p:txBody>
      </p:sp>
    </p:spTree>
    <p:extLst>
      <p:ext uri="{BB962C8B-B14F-4D97-AF65-F5344CB8AC3E}">
        <p14:creationId xmlns:p14="http://schemas.microsoft.com/office/powerpoint/2010/main" val="307164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783866" cy="965774"/>
          </a:xfrm>
          <a:prstGeom prst="rect">
            <a:avLst/>
          </a:prstGeom>
        </p:spPr>
      </p:pic>
      <p:sp>
        <p:nvSpPr>
          <p:cNvPr id="11" name="Título 2"/>
          <p:cNvSpPr>
            <a:spLocks noGrp="1"/>
          </p:cNvSpPr>
          <p:nvPr>
            <p:ph type="ctrTitle"/>
          </p:nvPr>
        </p:nvSpPr>
        <p:spPr>
          <a:xfrm>
            <a:off x="1331640" y="430976"/>
            <a:ext cx="6480720" cy="720080"/>
          </a:xfrm>
        </p:spPr>
        <p:txBody>
          <a:bodyPr anchor="ctr"/>
          <a:lstStyle/>
          <a:p>
            <a:pPr algn="just">
              <a:lnSpc>
                <a:spcPct val="150000"/>
              </a:lnSpc>
            </a:pPr>
            <a:r>
              <a:rPr lang="pt-BR" dirty="0"/>
              <a:t>Suporte Tecnológico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294794" y="2193831"/>
            <a:ext cx="7200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u="none" dirty="0" smtClean="0">
                <a:solidFill>
                  <a:schemeClr val="bg1"/>
                </a:solidFill>
                <a:latin typeface="Calibri"/>
                <a:ea typeface="+mn-ea"/>
              </a:rPr>
              <a:t>Suporte </a:t>
            </a:r>
            <a:r>
              <a:rPr lang="pt-BR" sz="2400" u="none" dirty="0">
                <a:solidFill>
                  <a:schemeClr val="bg1"/>
                </a:solidFill>
                <a:latin typeface="Calibri"/>
                <a:ea typeface="+mn-ea"/>
              </a:rPr>
              <a:t>Físico: </a:t>
            </a:r>
            <a:r>
              <a:rPr lang="pt-BR" sz="2400" b="0" u="none" dirty="0">
                <a:solidFill>
                  <a:schemeClr val="bg1"/>
                </a:solidFill>
                <a:latin typeface="Calibri"/>
                <a:ea typeface="+mn-ea"/>
              </a:rPr>
              <a:t>dispositivos móveis </a:t>
            </a:r>
            <a:r>
              <a:rPr lang="pt-BR" sz="2400" b="0" u="none" dirty="0" smtClean="0">
                <a:solidFill>
                  <a:schemeClr val="bg1"/>
                </a:solidFill>
                <a:latin typeface="Calibri"/>
                <a:ea typeface="+mn-ea"/>
              </a:rPr>
              <a:t>– </a:t>
            </a:r>
            <a:r>
              <a:rPr lang="pt-BR" sz="2400" b="0" u="none" dirty="0" err="1" smtClean="0">
                <a:solidFill>
                  <a:schemeClr val="bg1"/>
                </a:solidFill>
                <a:latin typeface="Calibri"/>
                <a:ea typeface="+mn-ea"/>
              </a:rPr>
              <a:t>tablets</a:t>
            </a:r>
            <a:r>
              <a:rPr lang="pt-BR" sz="2400" b="0" u="none" dirty="0" smtClean="0">
                <a:solidFill>
                  <a:schemeClr val="bg1"/>
                </a:solidFill>
                <a:latin typeface="Calibri"/>
                <a:ea typeface="+mn-ea"/>
              </a:rPr>
              <a:t> e smartphones </a:t>
            </a:r>
            <a:endParaRPr lang="pt-BR" sz="2400" dirty="0">
              <a:solidFill>
                <a:schemeClr val="bg1"/>
              </a:solidFill>
              <a:latin typeface="Calibri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u="none" dirty="0" smtClean="0">
                <a:solidFill>
                  <a:schemeClr val="bg1"/>
                </a:solidFill>
                <a:latin typeface="Calibri"/>
                <a:ea typeface="+mn-ea"/>
              </a:rPr>
              <a:t>Sistema </a:t>
            </a:r>
            <a:r>
              <a:rPr lang="pt-BR" sz="2400" u="none" dirty="0">
                <a:solidFill>
                  <a:schemeClr val="bg1"/>
                </a:solidFill>
                <a:latin typeface="Calibri"/>
                <a:ea typeface="+mn-ea"/>
              </a:rPr>
              <a:t>Gerenciador de Aprendizagem</a:t>
            </a:r>
            <a:r>
              <a:rPr lang="pt-BR" sz="2400" b="0" u="none" dirty="0">
                <a:solidFill>
                  <a:schemeClr val="bg1"/>
                </a:solidFill>
                <a:latin typeface="Calibri"/>
                <a:ea typeface="+mn-ea"/>
              </a:rPr>
              <a:t>: plataforma </a:t>
            </a:r>
            <a:r>
              <a:rPr lang="pt-BR" sz="2400" b="0" u="none" dirty="0" err="1">
                <a:solidFill>
                  <a:schemeClr val="bg1"/>
                </a:solidFill>
                <a:latin typeface="Calibri"/>
                <a:ea typeface="+mn-ea"/>
              </a:rPr>
              <a:t>Moodle</a:t>
            </a:r>
            <a:r>
              <a:rPr lang="pt-BR" sz="2400" b="0" u="none" dirty="0">
                <a:solidFill>
                  <a:schemeClr val="bg1"/>
                </a:solidFill>
                <a:latin typeface="Calibri"/>
                <a:ea typeface="+mn-ea"/>
              </a:rPr>
              <a:t> </a:t>
            </a:r>
            <a:r>
              <a:rPr lang="pt-BR" sz="2400" b="0" u="none" dirty="0" smtClean="0">
                <a:solidFill>
                  <a:schemeClr val="bg1"/>
                </a:solidFill>
                <a:latin typeface="Calibri"/>
                <a:ea typeface="+mn-ea"/>
              </a:rPr>
              <a:t>1.9</a:t>
            </a:r>
            <a:endParaRPr lang="pt-BR" sz="2400" b="0" u="none" dirty="0">
              <a:solidFill>
                <a:schemeClr val="bg1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2169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0648"/>
            <a:ext cx="783866" cy="965774"/>
          </a:xfrm>
          <a:prstGeom prst="rect">
            <a:avLst/>
          </a:prstGeom>
        </p:spPr>
      </p:pic>
      <p:sp>
        <p:nvSpPr>
          <p:cNvPr id="11" name="Título 2"/>
          <p:cNvSpPr>
            <a:spLocks noGrp="1"/>
          </p:cNvSpPr>
          <p:nvPr>
            <p:ph type="ctrTitle"/>
          </p:nvPr>
        </p:nvSpPr>
        <p:spPr>
          <a:xfrm>
            <a:off x="1331640" y="286960"/>
            <a:ext cx="6480720" cy="720080"/>
          </a:xfrm>
        </p:spPr>
        <p:txBody>
          <a:bodyPr anchor="ctr"/>
          <a:lstStyle/>
          <a:p>
            <a:pPr algn="just">
              <a:lnSpc>
                <a:spcPct val="150000"/>
              </a:lnSpc>
            </a:pPr>
            <a:r>
              <a:rPr lang="pt-BR" dirty="0"/>
              <a:t>Avaliação</a:t>
            </a:r>
            <a:endParaRPr lang="pt-BR" sz="44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1146520"/>
            <a:ext cx="7992888" cy="5576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1" algn="just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b="0" u="none" dirty="0" smtClean="0">
                <a:solidFill>
                  <a:schemeClr val="bg1"/>
                </a:solidFill>
                <a:latin typeface="Calibri"/>
                <a:ea typeface="+mn-ea"/>
              </a:rPr>
              <a:t>O </a:t>
            </a:r>
            <a:r>
              <a:rPr lang="pt-BR" b="0" u="none" dirty="0">
                <a:solidFill>
                  <a:schemeClr val="bg1"/>
                </a:solidFill>
                <a:latin typeface="Calibri"/>
                <a:ea typeface="+mn-ea"/>
              </a:rPr>
              <a:t>processo de </a:t>
            </a:r>
            <a:r>
              <a:rPr lang="pt-BR" b="0" u="none" dirty="0" smtClean="0">
                <a:solidFill>
                  <a:schemeClr val="bg1"/>
                </a:solidFill>
                <a:latin typeface="Calibri"/>
                <a:ea typeface="+mn-ea"/>
              </a:rPr>
              <a:t>avaliação, seguindo </a:t>
            </a:r>
            <a:r>
              <a:rPr lang="pt-BR" b="0" u="none" dirty="0">
                <a:solidFill>
                  <a:schemeClr val="bg1"/>
                </a:solidFill>
                <a:latin typeface="Calibri"/>
                <a:ea typeface="+mn-ea"/>
              </a:rPr>
              <a:t>os pressupostos pedagógicos que orientam  esta proposta, será conduzido de forma </a:t>
            </a:r>
            <a:r>
              <a:rPr lang="pt-BR" b="0" u="none" dirty="0" smtClean="0">
                <a:solidFill>
                  <a:schemeClr val="bg1"/>
                </a:solidFill>
                <a:latin typeface="Calibri"/>
                <a:ea typeface="+mn-ea"/>
              </a:rPr>
              <a:t>continua </a:t>
            </a:r>
            <a:r>
              <a:rPr lang="pt-BR" b="0" u="none" dirty="0">
                <a:solidFill>
                  <a:schemeClr val="bg1"/>
                </a:solidFill>
                <a:latin typeface="Calibri"/>
                <a:ea typeface="+mn-ea"/>
              </a:rPr>
              <a:t>e intercalada aos conteúdos. Pretende-se que a continuidade de leitura dos conteúdos esteja condicionada </a:t>
            </a:r>
            <a:r>
              <a:rPr lang="pt-BR" b="0" u="none" dirty="0" smtClean="0">
                <a:solidFill>
                  <a:schemeClr val="bg1"/>
                </a:solidFill>
                <a:latin typeface="Calibri"/>
                <a:ea typeface="+mn-ea"/>
              </a:rPr>
              <a:t>ao </a:t>
            </a:r>
            <a:r>
              <a:rPr lang="pt-BR" b="0" u="none" dirty="0">
                <a:solidFill>
                  <a:schemeClr val="bg1"/>
                </a:solidFill>
                <a:latin typeface="Calibri"/>
                <a:ea typeface="+mn-ea"/>
              </a:rPr>
              <a:t>aprendizado dos conceitos e conteúdos, por meio do desempenho na realização das atividades apresentadas. </a:t>
            </a:r>
          </a:p>
          <a:p>
            <a:pPr lvl="1" algn="just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b="0" u="none" dirty="0">
              <a:solidFill>
                <a:schemeClr val="bg1"/>
              </a:solidFill>
              <a:latin typeface="Calibri"/>
              <a:ea typeface="+mn-ea"/>
            </a:endParaRPr>
          </a:p>
          <a:p>
            <a:pPr lvl="1" algn="just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b="0" u="none" dirty="0">
                <a:solidFill>
                  <a:schemeClr val="bg1"/>
                </a:solidFill>
                <a:latin typeface="Calibri"/>
                <a:ea typeface="+mn-ea"/>
              </a:rPr>
              <a:t>Cada atividade proposta cumpre a função tanto de aferição da apropriação do conhecimento pelo aprendiz, quanto  </a:t>
            </a:r>
            <a:r>
              <a:rPr lang="pt-BR" b="0" u="none" dirty="0" smtClean="0">
                <a:solidFill>
                  <a:schemeClr val="bg1"/>
                </a:solidFill>
                <a:latin typeface="Calibri"/>
                <a:ea typeface="+mn-ea"/>
              </a:rPr>
              <a:t>do </a:t>
            </a:r>
            <a:r>
              <a:rPr lang="pt-BR" b="0" u="none" dirty="0">
                <a:solidFill>
                  <a:schemeClr val="bg1"/>
                </a:solidFill>
                <a:latin typeface="Calibri"/>
                <a:ea typeface="+mn-ea"/>
              </a:rPr>
              <a:t>reforço didático e aprofundamento do </a:t>
            </a:r>
            <a:r>
              <a:rPr lang="pt-BR" b="0" u="none" dirty="0" smtClean="0">
                <a:solidFill>
                  <a:schemeClr val="bg1"/>
                </a:solidFill>
                <a:latin typeface="Calibri"/>
                <a:ea typeface="+mn-ea"/>
              </a:rPr>
              <a:t>conteúdo apropriado </a:t>
            </a:r>
            <a:r>
              <a:rPr lang="pt-BR" b="0" u="none" dirty="0">
                <a:solidFill>
                  <a:schemeClr val="bg1"/>
                </a:solidFill>
                <a:latin typeface="Calibri"/>
                <a:ea typeface="+mn-ea"/>
              </a:rPr>
              <a:t>pelo aprendiz a cada tópico. Os conteúdos subsequentes </a:t>
            </a:r>
            <a:r>
              <a:rPr lang="pt-BR" b="0" u="none" dirty="0" smtClean="0">
                <a:solidFill>
                  <a:schemeClr val="bg1"/>
                </a:solidFill>
                <a:latin typeface="Calibri"/>
                <a:ea typeface="+mn-ea"/>
              </a:rPr>
              <a:t>aos </a:t>
            </a:r>
            <a:r>
              <a:rPr lang="pt-BR" b="0" u="none" dirty="0">
                <a:solidFill>
                  <a:schemeClr val="bg1"/>
                </a:solidFill>
                <a:latin typeface="Calibri"/>
                <a:ea typeface="+mn-ea"/>
              </a:rPr>
              <a:t>do tópico estudado serão disponibilizados sempre que houver sucesso na etapa anterior. Dessa forma, os aprendizes só finalizarão </a:t>
            </a:r>
            <a:r>
              <a:rPr lang="pt-BR" dirty="0" smtClean="0">
                <a:solidFill>
                  <a:schemeClr val="bg1"/>
                </a:solidFill>
                <a:latin typeface="Calibri"/>
              </a:rPr>
              <a:t>a capacitação</a:t>
            </a:r>
            <a:r>
              <a:rPr lang="pt-BR" b="0" u="none" dirty="0" smtClean="0">
                <a:solidFill>
                  <a:schemeClr val="bg1"/>
                </a:solidFill>
                <a:latin typeface="Calibri"/>
                <a:ea typeface="+mn-ea"/>
              </a:rPr>
              <a:t> </a:t>
            </a:r>
            <a:r>
              <a:rPr lang="pt-BR" b="0" u="none" dirty="0">
                <a:solidFill>
                  <a:schemeClr val="bg1"/>
                </a:solidFill>
                <a:latin typeface="Calibri"/>
                <a:ea typeface="+mn-ea"/>
              </a:rPr>
              <a:t>se tiverem sucesso em todas as etapas. </a:t>
            </a:r>
          </a:p>
          <a:p>
            <a:pPr lvl="1" algn="just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b="0" u="none" dirty="0">
              <a:solidFill>
                <a:schemeClr val="bg1"/>
              </a:solidFill>
              <a:latin typeface="Calibri"/>
              <a:ea typeface="+mn-ea"/>
            </a:endParaRPr>
          </a:p>
          <a:p>
            <a:pPr lvl="1" algn="just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b="0" u="none" dirty="0">
                <a:solidFill>
                  <a:schemeClr val="bg1"/>
                </a:solidFill>
                <a:latin typeface="Calibri"/>
                <a:ea typeface="+mn-ea"/>
              </a:rPr>
              <a:t>Completar a trajetória do capacitação é, portanto, o desafio cognitivo a ser aceito pelo cidadão consumidor que deseja </a:t>
            </a:r>
            <a:r>
              <a:rPr lang="pt-BR" b="0" u="none" dirty="0" smtClean="0">
                <a:solidFill>
                  <a:schemeClr val="bg1"/>
                </a:solidFill>
                <a:latin typeface="Calibri"/>
                <a:ea typeface="+mn-ea"/>
              </a:rPr>
              <a:t>tornar-se </a:t>
            </a:r>
            <a:r>
              <a:rPr lang="pt-BR" b="0" u="none" dirty="0">
                <a:solidFill>
                  <a:schemeClr val="bg1"/>
                </a:solidFill>
                <a:latin typeface="Calibri"/>
                <a:ea typeface="+mn-ea"/>
              </a:rPr>
              <a:t>um avaliador dos serviços prestados à sociedade. Ao concluir com sucesso todas as etapas, ele receberá a sinalização de que cumpriu todos os objetivos esperados na capacitação para ser um avaliador dos serviços, por meio da autorização para baixar e fazer uso do aplicativo SERVIR.</a:t>
            </a:r>
          </a:p>
        </p:txBody>
      </p:sp>
    </p:spTree>
    <p:extLst>
      <p:ext uri="{BB962C8B-B14F-4D97-AF65-F5344CB8AC3E}">
        <p14:creationId xmlns:p14="http://schemas.microsoft.com/office/powerpoint/2010/main" val="108745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0648"/>
            <a:ext cx="783866" cy="965774"/>
          </a:xfrm>
          <a:prstGeom prst="rect">
            <a:avLst/>
          </a:prstGeom>
        </p:spPr>
      </p:pic>
      <p:sp>
        <p:nvSpPr>
          <p:cNvPr id="11" name="Título 2"/>
          <p:cNvSpPr>
            <a:spLocks noGrp="1"/>
          </p:cNvSpPr>
          <p:nvPr>
            <p:ph type="ctrTitle"/>
          </p:nvPr>
        </p:nvSpPr>
        <p:spPr>
          <a:xfrm>
            <a:off x="1331640" y="286960"/>
            <a:ext cx="6480720" cy="720080"/>
          </a:xfrm>
        </p:spPr>
        <p:txBody>
          <a:bodyPr anchor="ctr"/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Critério de Aprovação</a:t>
            </a:r>
            <a:endParaRPr lang="pt-BR" sz="44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1623283"/>
            <a:ext cx="7992888" cy="391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1" algn="just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dirty="0" smtClean="0">
                <a:solidFill>
                  <a:schemeClr val="bg1"/>
                </a:solidFill>
                <a:latin typeface="Calibri"/>
              </a:rPr>
              <a:t>Estará aprovado e apto a atuar como avaliador dos serviços prestados,  o cidadão consumidor  que completar, com sucesso, a trajetória formativa proposta na capacitação. Por se tratar de  uma avaliação contínua, a cada etapa serão oferecidas questões correspondentes aos tópicos de conteúdo. </a:t>
            </a:r>
          </a:p>
          <a:p>
            <a:pPr lvl="1" algn="just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dirty="0" smtClean="0">
              <a:solidFill>
                <a:schemeClr val="bg1"/>
              </a:solidFill>
              <a:latin typeface="Calibri"/>
            </a:endParaRPr>
          </a:p>
          <a:p>
            <a:pPr lvl="1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A </a:t>
            </a:r>
            <a:r>
              <a:rPr lang="pt-BR" dirty="0">
                <a:solidFill>
                  <a:schemeClr val="bg1"/>
                </a:solidFill>
              </a:rPr>
              <a:t>aprovação do usuário esta condicionada ao aproveitamento de pelo menos 75 </a:t>
            </a:r>
            <a:r>
              <a:rPr lang="pt-BR" dirty="0">
                <a:solidFill>
                  <a:schemeClr val="bg1"/>
                </a:solidFill>
              </a:rPr>
              <a:t>%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>
                <a:solidFill>
                  <a:schemeClr val="bg1"/>
                </a:solidFill>
              </a:rPr>
              <a:t>do total das questões da capacitação. Ao completar o percurso formativo e não tendo </a:t>
            </a:r>
            <a:r>
              <a:rPr lang="pt-BR" dirty="0" smtClean="0">
                <a:solidFill>
                  <a:schemeClr val="bg1"/>
                </a:solidFill>
              </a:rPr>
              <a:t>alcançado </a:t>
            </a:r>
            <a:r>
              <a:rPr lang="pt-BR" dirty="0">
                <a:solidFill>
                  <a:schemeClr val="bg1"/>
                </a:solidFill>
              </a:rPr>
              <a:t>esse percentual mínimo, o usuário </a:t>
            </a:r>
            <a:r>
              <a:rPr lang="pt-BR" dirty="0" smtClean="0">
                <a:solidFill>
                  <a:schemeClr val="bg1"/>
                </a:solidFill>
              </a:rPr>
              <a:t>será</a:t>
            </a:r>
            <a:r>
              <a:rPr lang="pt-BR" dirty="0">
                <a:solidFill>
                  <a:schemeClr val="bg1"/>
                </a:solidFill>
              </a:rPr>
              <a:t> informado  que não atingiu os objetivos  esperados e  será convidado a refazer o curso. </a:t>
            </a:r>
            <a:endParaRPr lang="pt-BR" dirty="0" smtClean="0">
              <a:solidFill>
                <a:schemeClr val="bg1"/>
              </a:solidFill>
            </a:endParaRPr>
          </a:p>
          <a:p>
            <a:pPr lvl="1" algn="just">
              <a:spcBef>
                <a:spcPct val="20000"/>
              </a:spcBef>
            </a:pPr>
            <a:endParaRPr lang="pt-BR" b="0" u="none" dirty="0" smtClean="0">
              <a:solidFill>
                <a:schemeClr val="bg1"/>
              </a:solidFill>
              <a:latin typeface="Calibri"/>
              <a:ea typeface="+mn-ea"/>
            </a:endParaRPr>
          </a:p>
          <a:p>
            <a:pPr lvl="1" algn="just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dirty="0" smtClean="0">
                <a:solidFill>
                  <a:schemeClr val="bg1"/>
                </a:solidFill>
                <a:latin typeface="Calibri"/>
              </a:rPr>
              <a:t>O objetivo deste critério é garantir  a compreensão e a retenção das informações necessárias sobre a metodologia  e os procedimentos  para a avaliação de serviços por meio do SERVIR.</a:t>
            </a:r>
            <a:endParaRPr lang="pt-BR" b="0" u="none" dirty="0">
              <a:solidFill>
                <a:schemeClr val="bg1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8745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0648"/>
            <a:ext cx="783866" cy="965774"/>
          </a:xfrm>
          <a:prstGeom prst="rect">
            <a:avLst/>
          </a:prstGeom>
        </p:spPr>
      </p:pic>
      <p:sp>
        <p:nvSpPr>
          <p:cNvPr id="11" name="Título 2"/>
          <p:cNvSpPr>
            <a:spLocks noGrp="1"/>
          </p:cNvSpPr>
          <p:nvPr>
            <p:ph type="ctrTitle"/>
          </p:nvPr>
        </p:nvSpPr>
        <p:spPr>
          <a:xfrm>
            <a:off x="1331640" y="286960"/>
            <a:ext cx="6480720" cy="720080"/>
          </a:xfrm>
        </p:spPr>
        <p:txBody>
          <a:bodyPr anchor="ctr"/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Avaliação</a:t>
            </a:r>
            <a:r>
              <a:rPr lang="pt-BR" i="1" dirty="0" smtClean="0"/>
              <a:t> </a:t>
            </a:r>
            <a:r>
              <a:rPr lang="pt-BR" dirty="0" smtClean="0"/>
              <a:t>da Capacitação:</a:t>
            </a:r>
            <a:endParaRPr lang="pt-BR" sz="44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1146520"/>
            <a:ext cx="7992888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1" algn="just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dirty="0" smtClean="0">
                <a:solidFill>
                  <a:schemeClr val="bg1"/>
                </a:solidFill>
                <a:latin typeface="Calibri"/>
              </a:rPr>
              <a:t>A avaliação da capacitação pelo cidadão é um importante instrumento  de </a:t>
            </a:r>
            <a:r>
              <a:rPr lang="pt-BR" i="1" dirty="0" smtClean="0">
                <a:solidFill>
                  <a:schemeClr val="bg1"/>
                </a:solidFill>
                <a:latin typeface="Calibri"/>
              </a:rPr>
              <a:t>feedback </a:t>
            </a:r>
            <a:r>
              <a:rPr lang="pt-BR" dirty="0" smtClean="0">
                <a:solidFill>
                  <a:schemeClr val="bg1"/>
                </a:solidFill>
                <a:latin typeface="Calibri"/>
              </a:rPr>
              <a:t>que dará os indicadores necessários para o aperfeiçoamento das novas versões.  Trata-se de um conjunto de perguntas que têm por objetivo  mapear toda a base formativa  que foi proposta.</a:t>
            </a:r>
          </a:p>
          <a:p>
            <a:pPr lvl="1" algn="just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b="0" u="none" dirty="0" smtClean="0">
              <a:solidFill>
                <a:schemeClr val="bg1"/>
              </a:solidFill>
              <a:latin typeface="Calibri"/>
              <a:ea typeface="+mn-ea"/>
            </a:endParaRPr>
          </a:p>
          <a:p>
            <a:pPr lvl="1" algn="just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dirty="0" smtClean="0">
                <a:solidFill>
                  <a:schemeClr val="bg1"/>
                </a:solidFill>
                <a:latin typeface="Calibri"/>
              </a:rPr>
              <a:t>As  perguntas serão formuladas no sentido de avaliar:</a:t>
            </a:r>
          </a:p>
          <a:p>
            <a:pPr lvl="2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1600" b="0" u="none" dirty="0" smtClean="0">
                <a:solidFill>
                  <a:schemeClr val="bg1"/>
                </a:solidFill>
                <a:latin typeface="Calibri"/>
                <a:ea typeface="+mn-ea"/>
              </a:rPr>
              <a:t> se o conteúdo precisa ser ampliado </a:t>
            </a:r>
            <a:r>
              <a:rPr lang="pt-BR" sz="1600" dirty="0" smtClean="0">
                <a:solidFill>
                  <a:schemeClr val="bg1"/>
                </a:solidFill>
                <a:latin typeface="Calibri"/>
              </a:rPr>
              <a:t>ou</a:t>
            </a:r>
            <a:r>
              <a:rPr lang="pt-BR" sz="1600" b="0" u="none" dirty="0" smtClean="0">
                <a:solidFill>
                  <a:schemeClr val="bg1"/>
                </a:solidFill>
                <a:latin typeface="Calibri"/>
                <a:ea typeface="+mn-ea"/>
              </a:rPr>
              <a:t> aprofundado;</a:t>
            </a:r>
          </a:p>
          <a:p>
            <a:pPr lvl="2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1600" dirty="0" smtClean="0">
                <a:solidFill>
                  <a:schemeClr val="bg1"/>
                </a:solidFill>
                <a:latin typeface="Calibri"/>
              </a:rPr>
              <a:t> se os conceitos estão claros  e aplicáveis;</a:t>
            </a:r>
          </a:p>
          <a:p>
            <a:pPr lvl="2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1600" dirty="0" smtClean="0">
                <a:solidFill>
                  <a:schemeClr val="bg1"/>
                </a:solidFill>
                <a:latin typeface="Calibri"/>
              </a:rPr>
              <a:t> se a linguagem está coerente com os objetivos propostos;</a:t>
            </a:r>
          </a:p>
          <a:p>
            <a:pPr lvl="2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1600" b="0" u="none" dirty="0" smtClean="0">
                <a:solidFill>
                  <a:schemeClr val="bg1"/>
                </a:solidFill>
                <a:latin typeface="Calibri"/>
                <a:ea typeface="+mn-ea"/>
              </a:rPr>
              <a:t> se os parâmetros de avaliação de serviços estão claros e suficientes;</a:t>
            </a:r>
          </a:p>
          <a:p>
            <a:pPr lvl="2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1600" dirty="0" smtClean="0">
                <a:solidFill>
                  <a:schemeClr val="bg1"/>
                </a:solidFill>
                <a:latin typeface="Calibri"/>
              </a:rPr>
              <a:t> se as questões de avaliação dos tópicos cumprem o objetivo de reforçar o conteúdo;</a:t>
            </a:r>
          </a:p>
          <a:p>
            <a:pPr lvl="2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1600" dirty="0" smtClean="0">
                <a:solidFill>
                  <a:schemeClr val="bg1"/>
                </a:solidFill>
                <a:latin typeface="Calibri"/>
              </a:rPr>
              <a:t> se o design das telas facilita a compreensão e estimula a capacitação.</a:t>
            </a:r>
          </a:p>
          <a:p>
            <a:pPr lvl="1" algn="just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dirty="0" smtClean="0">
              <a:solidFill>
                <a:schemeClr val="bg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745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0648"/>
            <a:ext cx="783866" cy="965774"/>
          </a:xfrm>
          <a:prstGeom prst="rect">
            <a:avLst/>
          </a:prstGeom>
        </p:spPr>
      </p:pic>
      <p:sp>
        <p:nvSpPr>
          <p:cNvPr id="11" name="Título 2"/>
          <p:cNvSpPr>
            <a:spLocks noGrp="1"/>
          </p:cNvSpPr>
          <p:nvPr>
            <p:ph type="ctrTitle"/>
          </p:nvPr>
        </p:nvSpPr>
        <p:spPr>
          <a:xfrm>
            <a:off x="1331640" y="286960"/>
            <a:ext cx="7240888" cy="927462"/>
          </a:xfrm>
        </p:spPr>
        <p:txBody>
          <a:bodyPr anchor="ctr"/>
          <a:lstStyle/>
          <a:p>
            <a:pPr algn="just"/>
            <a:r>
              <a:rPr lang="pt-BR" sz="2400" b="1" dirty="0" smtClean="0"/>
              <a:t>Avaliação da Capacitação: </a:t>
            </a:r>
            <a:r>
              <a:rPr lang="pt-BR" sz="2000" b="1" dirty="0" smtClean="0"/>
              <a:t>Ao preencher a avaliação a seguir você estará contribuindo com a melhoria do processo de capacitação de avaliadores do SERVIR:</a:t>
            </a:r>
            <a:endParaRPr lang="pt-BR" sz="2000" b="1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57224" y="1357298"/>
            <a:ext cx="7992888" cy="568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800100" lvl="1" indent="-342900" algn="just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</a:pPr>
            <a:r>
              <a:rPr lang="pt-BR" dirty="0" smtClean="0">
                <a:solidFill>
                  <a:schemeClr val="bg1"/>
                </a:solidFill>
                <a:latin typeface="Calibri"/>
              </a:rPr>
              <a:t>Os objetivos da capacitação foram definidos claramente:</a:t>
            </a:r>
          </a:p>
          <a:p>
            <a:pPr marL="1257300" lvl="2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  <a:latin typeface="Calibri"/>
              </a:rPr>
              <a:t>(        )  Sim         (        ) Não</a:t>
            </a:r>
          </a:p>
          <a:p>
            <a:pPr marL="800100" lvl="1" indent="-342900" algn="just">
              <a:spcBef>
                <a:spcPct val="20000"/>
              </a:spcBef>
              <a:buFont typeface="+mj-lt"/>
              <a:buAutoNum type="arabicPeriod"/>
            </a:pPr>
            <a:r>
              <a:rPr lang="pt-BR" dirty="0" smtClean="0">
                <a:solidFill>
                  <a:schemeClr val="bg1"/>
                </a:solidFill>
              </a:rPr>
              <a:t> Os conteúdos apresentados foram coerentes com os objetivos propostos.</a:t>
            </a:r>
          </a:p>
          <a:p>
            <a:pPr marL="1257300" lvl="2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(        )  Sim         (        ) Não</a:t>
            </a:r>
          </a:p>
          <a:p>
            <a:pPr marL="800100" lvl="1" indent="-342900" algn="just">
              <a:spcBef>
                <a:spcPct val="20000"/>
              </a:spcBef>
              <a:buFont typeface="+mj-lt"/>
              <a:buAutoNum type="arabicPeriod"/>
            </a:pPr>
            <a:r>
              <a:rPr lang="pt-BR" dirty="0" smtClean="0">
                <a:solidFill>
                  <a:schemeClr val="bg1"/>
                </a:solidFill>
              </a:rPr>
              <a:t> A </a:t>
            </a:r>
            <a:r>
              <a:rPr lang="pt-BR" dirty="0" err="1" smtClean="0">
                <a:solidFill>
                  <a:schemeClr val="bg1"/>
                </a:solidFill>
              </a:rPr>
              <a:t>sequência</a:t>
            </a:r>
            <a:r>
              <a:rPr lang="pt-BR" dirty="0" smtClean="0">
                <a:solidFill>
                  <a:schemeClr val="bg1"/>
                </a:solidFill>
              </a:rPr>
              <a:t> de apresentação do conteúdo foi coerente.</a:t>
            </a:r>
          </a:p>
          <a:p>
            <a:pPr marL="1257300" lvl="2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(        )  Sim         (        ) Não</a:t>
            </a:r>
          </a:p>
          <a:p>
            <a:pPr marL="800100" lvl="1" indent="-342900" algn="just">
              <a:spcBef>
                <a:spcPct val="20000"/>
              </a:spcBef>
              <a:buFont typeface="+mj-lt"/>
              <a:buAutoNum type="arabicPeriod"/>
            </a:pPr>
            <a:r>
              <a:rPr lang="pt-BR" dirty="0" smtClean="0">
                <a:solidFill>
                  <a:schemeClr val="bg1"/>
                </a:solidFill>
              </a:rPr>
              <a:t> As questões desenvolvidas contribuíram para minha aprendizagem.</a:t>
            </a:r>
          </a:p>
          <a:p>
            <a:pPr marL="1257300" lvl="2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(        )  Sim         (        ) Não</a:t>
            </a:r>
          </a:p>
          <a:p>
            <a:pPr marL="800100" lvl="1" indent="-342900" algn="just">
              <a:spcBef>
                <a:spcPct val="20000"/>
              </a:spcBef>
              <a:buFont typeface="+mj-lt"/>
              <a:buAutoNum type="arabicPeriod"/>
            </a:pPr>
            <a:r>
              <a:rPr lang="pt-BR" dirty="0" smtClean="0">
                <a:solidFill>
                  <a:schemeClr val="bg1"/>
                </a:solidFill>
              </a:rPr>
              <a:t> A apresentação visual das telas facilitou meu entendimento.</a:t>
            </a:r>
          </a:p>
          <a:p>
            <a:pPr marL="1257300" lvl="2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(        )  Sim         (        ) Não</a:t>
            </a:r>
          </a:p>
          <a:p>
            <a:pPr marL="800100" lvl="1" indent="-342900" algn="just">
              <a:spcBef>
                <a:spcPct val="20000"/>
              </a:spcBef>
              <a:buFont typeface="+mj-lt"/>
              <a:buAutoNum type="arabicPeriod"/>
            </a:pPr>
            <a:r>
              <a:rPr lang="pt-BR" dirty="0" smtClean="0">
                <a:solidFill>
                  <a:schemeClr val="bg1"/>
                </a:solidFill>
              </a:rPr>
              <a:t> A apresentação visual das telas estimulou o interesse pela capacitação.</a:t>
            </a:r>
          </a:p>
          <a:p>
            <a:pPr marL="1257300" lvl="2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(        )  Sim         (        ) Não</a:t>
            </a:r>
          </a:p>
          <a:p>
            <a:pPr marL="800100" lvl="1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7.    A quantidade de conteúdo por tela foi adequada.</a:t>
            </a:r>
          </a:p>
          <a:p>
            <a:pPr marL="1257300" lvl="2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(        )  Sim         (        ) Não</a:t>
            </a:r>
          </a:p>
          <a:p>
            <a:pPr marL="1257300" lvl="2" indent="-342900" algn="just">
              <a:spcBef>
                <a:spcPct val="20000"/>
              </a:spcBef>
            </a:pPr>
            <a:endParaRPr lang="pt-BR" dirty="0" smtClean="0">
              <a:solidFill>
                <a:schemeClr val="bg1"/>
              </a:solidFill>
            </a:endParaRPr>
          </a:p>
          <a:p>
            <a:pPr marL="1257300" lvl="2" indent="-342900" algn="just">
              <a:spcBef>
                <a:spcPct val="20000"/>
              </a:spcBef>
            </a:pPr>
            <a:endParaRPr lang="pt-BR" dirty="0" smtClean="0">
              <a:solidFill>
                <a:schemeClr val="bg1"/>
              </a:solidFill>
            </a:endParaRPr>
          </a:p>
          <a:p>
            <a:pPr marL="800100" lvl="1" indent="-342900" algn="just">
              <a:spcBef>
                <a:spcPct val="20000"/>
              </a:spcBef>
            </a:pPr>
            <a:endParaRPr lang="pt-BR" dirty="0" smtClean="0">
              <a:solidFill>
                <a:schemeClr val="bg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745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0648"/>
            <a:ext cx="783866" cy="965774"/>
          </a:xfrm>
          <a:prstGeom prst="rect">
            <a:avLst/>
          </a:prstGeom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85786" y="357166"/>
            <a:ext cx="7992888" cy="712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800100" lvl="1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8. As letras (cor, tipo, tamanho) usadas nos textos facilitaram a leitura.</a:t>
            </a:r>
          </a:p>
          <a:p>
            <a:pPr marL="1257300" lvl="2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(        )  Sim         (        ) Não</a:t>
            </a:r>
          </a:p>
          <a:p>
            <a:pPr marL="800100" lvl="1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9.   Assimilei os conteúdos apresentados na capacitação.</a:t>
            </a:r>
          </a:p>
          <a:p>
            <a:pPr marL="1257300" lvl="2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(        )  Sim         (        ) Não</a:t>
            </a:r>
          </a:p>
          <a:p>
            <a:pPr marL="800100" lvl="1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10. A capacitação atendeu as minhas necessidades de aprendizagem sobre o assunto.</a:t>
            </a:r>
          </a:p>
          <a:p>
            <a:pPr marL="1257300" lvl="2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(        )  Sim         (        ) Não</a:t>
            </a:r>
          </a:p>
          <a:p>
            <a:pPr marL="800100" lvl="1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11. Adquiri conhecimentos que fortaleceram meus valores e princípios éticos para ser avaliador do SERVIR.</a:t>
            </a:r>
          </a:p>
          <a:p>
            <a:pPr marL="1257300" lvl="2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(        )  Sim         (        ) Não</a:t>
            </a:r>
          </a:p>
          <a:p>
            <a:pPr marL="800100" lvl="1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12. Desenvolvi capacidade de refletir criticamente sobre o conteúdo da capacitação.</a:t>
            </a:r>
          </a:p>
          <a:p>
            <a:pPr marL="1257300" lvl="2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(        )  Sim         (        ) Não</a:t>
            </a:r>
          </a:p>
          <a:p>
            <a:pPr marL="800100" lvl="1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13.  Tive facilidade de acesso ao aplicativo para realizar a capacitação.</a:t>
            </a:r>
          </a:p>
          <a:p>
            <a:pPr marL="1257300" lvl="2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(        )  Sim         (        ) Não</a:t>
            </a:r>
          </a:p>
          <a:p>
            <a:pPr marL="800100" lvl="1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14. Considerando todos os aspectos avaliados, de forma global, qual NOTA você daria à capacitação, em uma escala de 0 a 10?</a:t>
            </a:r>
          </a:p>
          <a:p>
            <a:pPr marL="1257300" lvl="2" indent="-342900" algn="just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</a:rPr>
              <a:t>(    )1  (   )2  (   )3  (   )4 (   )5  (   )6  (   )7  (    )8  (    )9  (    )10</a:t>
            </a:r>
          </a:p>
          <a:p>
            <a:pPr marL="1257300" lvl="2" indent="-342900" algn="just">
              <a:spcBef>
                <a:spcPct val="20000"/>
              </a:spcBef>
            </a:pPr>
            <a:endParaRPr lang="pt-BR" dirty="0" smtClean="0">
              <a:solidFill>
                <a:schemeClr val="bg1"/>
              </a:solidFill>
            </a:endParaRPr>
          </a:p>
          <a:p>
            <a:pPr marL="800100" lvl="1" indent="-342900" algn="just">
              <a:spcBef>
                <a:spcPct val="20000"/>
              </a:spcBef>
            </a:pPr>
            <a:endParaRPr lang="pt-BR" dirty="0" smtClean="0">
              <a:solidFill>
                <a:schemeClr val="bg1"/>
              </a:solidFill>
            </a:endParaRPr>
          </a:p>
          <a:p>
            <a:pPr marL="1257300" lvl="2" indent="-342900" algn="just">
              <a:spcBef>
                <a:spcPct val="20000"/>
              </a:spcBef>
            </a:pPr>
            <a:endParaRPr lang="pt-BR" dirty="0" smtClean="0">
              <a:solidFill>
                <a:schemeClr val="bg1"/>
              </a:solidFill>
            </a:endParaRPr>
          </a:p>
          <a:p>
            <a:pPr marL="800100" lvl="1" indent="-342900" algn="just">
              <a:spcBef>
                <a:spcPct val="20000"/>
              </a:spcBef>
            </a:pPr>
            <a:endParaRPr lang="pt-BR" dirty="0" smtClean="0">
              <a:solidFill>
                <a:schemeClr val="bg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745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783866" cy="965774"/>
          </a:xfrm>
          <a:prstGeom prst="rect">
            <a:avLst/>
          </a:prstGeom>
        </p:spPr>
      </p:pic>
      <p:sp>
        <p:nvSpPr>
          <p:cNvPr id="11" name="Título 2"/>
          <p:cNvSpPr>
            <a:spLocks noGrp="1"/>
          </p:cNvSpPr>
          <p:nvPr>
            <p:ph type="ctrTitle"/>
          </p:nvPr>
        </p:nvSpPr>
        <p:spPr>
          <a:xfrm>
            <a:off x="1331640" y="430976"/>
            <a:ext cx="6480720" cy="720080"/>
          </a:xfrm>
        </p:spPr>
        <p:txBody>
          <a:bodyPr anchor="ctr"/>
          <a:lstStyle/>
          <a:p>
            <a:pPr algn="just">
              <a:lnSpc>
                <a:spcPct val="150000"/>
              </a:lnSpc>
            </a:pPr>
            <a:r>
              <a:rPr lang="pt-BR" sz="2400" dirty="0" smtClean="0"/>
              <a:t>Passo a passo de acesso a Capacitação</a:t>
            </a:r>
            <a:r>
              <a:rPr lang="pt-BR" dirty="0" smtClean="0"/>
              <a:t>:</a:t>
            </a:r>
            <a:endParaRPr lang="pt-BR" sz="28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14348" y="1493454"/>
            <a:ext cx="7572428" cy="4336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800100" lvl="0" indent="-45720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</a:pPr>
            <a:r>
              <a:rPr lang="pt-BR" sz="2000" dirty="0" smtClean="0">
                <a:solidFill>
                  <a:schemeClr val="bg1"/>
                </a:solidFill>
                <a:latin typeface="Calibri"/>
              </a:rPr>
              <a:t>Acesse o link para o Ambiente de Capacitação do Inmetro:</a:t>
            </a:r>
          </a:p>
          <a:p>
            <a:pPr marL="800100" lvl="0" indent="-457200" algn="ctr">
              <a:spcBef>
                <a:spcPct val="20000"/>
              </a:spcBef>
            </a:pPr>
            <a:r>
              <a:rPr lang="pt-BR" sz="2000" dirty="0">
                <a:hlinkClick r:id="rId4"/>
              </a:rPr>
              <a:t>http://cicma.inmetro.rs.gov.br/moodle/course/view.php?id=258</a:t>
            </a:r>
            <a:endParaRPr lang="pt-BR" sz="2000" dirty="0" smtClean="0"/>
          </a:p>
          <a:p>
            <a:pPr marL="800100" indent="-457200">
              <a:spcBef>
                <a:spcPct val="20000"/>
              </a:spcBef>
            </a:pPr>
            <a:r>
              <a:rPr lang="pt-BR" sz="2000" dirty="0" smtClean="0">
                <a:solidFill>
                  <a:schemeClr val="bg1"/>
                </a:solidFill>
              </a:rPr>
              <a:t>2.     Faça o </a:t>
            </a:r>
            <a:r>
              <a:rPr lang="pt-BR" sz="2000" dirty="0" err="1" smtClean="0">
                <a:solidFill>
                  <a:schemeClr val="bg1"/>
                </a:solidFill>
              </a:rPr>
              <a:t>Login</a:t>
            </a:r>
            <a:r>
              <a:rPr lang="pt-BR" sz="2000" dirty="0" smtClean="0">
                <a:solidFill>
                  <a:schemeClr val="bg1"/>
                </a:solidFill>
              </a:rPr>
              <a:t> na tela a seguir:</a:t>
            </a:r>
          </a:p>
          <a:p>
            <a:pPr marL="800100" lvl="0" indent="-457200">
              <a:spcBef>
                <a:spcPct val="20000"/>
              </a:spcBef>
            </a:pPr>
            <a:endParaRPr lang="pt-BR" sz="2000" dirty="0" smtClean="0"/>
          </a:p>
          <a:p>
            <a:pPr marL="800100" lvl="0" indent="-457200" algn="ctr">
              <a:spcBef>
                <a:spcPct val="20000"/>
              </a:spcBef>
            </a:pPr>
            <a:endParaRPr lang="pt-BR" sz="2000" dirty="0" smtClean="0"/>
          </a:p>
          <a:p>
            <a:pPr marL="800100" lvl="0" indent="-457200" algn="ctr">
              <a:spcBef>
                <a:spcPct val="20000"/>
              </a:spcBef>
            </a:pPr>
            <a:r>
              <a:rPr lang="pt-BR" sz="2400" dirty="0" smtClean="0"/>
              <a:t/>
            </a:r>
            <a:br>
              <a:rPr lang="pt-BR" sz="2400" dirty="0" smtClean="0"/>
            </a:br>
            <a:endParaRPr lang="pt-BR" sz="2300" dirty="0" smtClean="0">
              <a:solidFill>
                <a:schemeClr val="bg1"/>
              </a:solidFill>
              <a:latin typeface="Calibri"/>
            </a:endParaRPr>
          </a:p>
          <a:p>
            <a:pPr marL="800100" lvl="0" indent="-45720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sz="2300" dirty="0" smtClean="0">
                <a:solidFill>
                  <a:schemeClr val="bg1"/>
                </a:solidFill>
                <a:latin typeface="Calibri"/>
              </a:rPr>
              <a:t>   </a:t>
            </a: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sz="2300" b="0" u="none" dirty="0" smtClean="0">
              <a:solidFill>
                <a:schemeClr val="bg1"/>
              </a:solidFill>
              <a:latin typeface="Calibri"/>
              <a:ea typeface="+mn-ea"/>
            </a:endParaRP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sz="2300" dirty="0" smtClean="0">
              <a:solidFill>
                <a:schemeClr val="bg1"/>
              </a:solidFill>
              <a:latin typeface="Calibri"/>
            </a:endParaRP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sz="2300" b="0" u="none" dirty="0">
              <a:solidFill>
                <a:schemeClr val="bg1"/>
              </a:solidFill>
              <a:latin typeface="Calibri"/>
              <a:ea typeface="+mn-ea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04" y="3000372"/>
            <a:ext cx="4405342" cy="3304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Conector de seta reta 11"/>
          <p:cNvCxnSpPr/>
          <p:nvPr/>
        </p:nvCxnSpPr>
        <p:spPr>
          <a:xfrm flipV="1">
            <a:off x="3929058" y="3643314"/>
            <a:ext cx="2928958" cy="1214446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7000892" y="3286124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Login</a:t>
            </a:r>
            <a:r>
              <a:rPr lang="pt-BR" dirty="0" smtClean="0">
                <a:solidFill>
                  <a:schemeClr val="bg1"/>
                </a:solidFill>
              </a:rPr>
              <a:t>: seu </a:t>
            </a:r>
            <a:r>
              <a:rPr lang="pt-BR" dirty="0" err="1" smtClean="0">
                <a:solidFill>
                  <a:schemeClr val="bg1"/>
                </a:solidFill>
              </a:rPr>
              <a:t>cpf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15" name="Conector de seta reta 14"/>
          <p:cNvCxnSpPr/>
          <p:nvPr/>
        </p:nvCxnSpPr>
        <p:spPr>
          <a:xfrm>
            <a:off x="3929058" y="4929198"/>
            <a:ext cx="3000396" cy="142876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7072330" y="4714884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Senha</a:t>
            </a:r>
            <a:r>
              <a:rPr lang="pt-BR" dirty="0" smtClean="0">
                <a:solidFill>
                  <a:schemeClr val="bg1"/>
                </a:solidFill>
              </a:rPr>
              <a:t>: servir 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16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783866" cy="965774"/>
          </a:xfrm>
          <a:prstGeom prst="rect">
            <a:avLst/>
          </a:prstGeom>
        </p:spPr>
      </p:pic>
      <p:sp>
        <p:nvSpPr>
          <p:cNvPr id="9" name="Título 2"/>
          <p:cNvSpPr>
            <a:spLocks noGrp="1"/>
          </p:cNvSpPr>
          <p:nvPr>
            <p:ph type="ctrTitle"/>
          </p:nvPr>
        </p:nvSpPr>
        <p:spPr>
          <a:xfrm>
            <a:off x="1357290" y="285728"/>
            <a:ext cx="6480720" cy="720080"/>
          </a:xfrm>
        </p:spPr>
        <p:txBody>
          <a:bodyPr anchor="ctr"/>
          <a:lstStyle/>
          <a:p>
            <a:pPr algn="just"/>
            <a:r>
              <a:rPr lang="pt-BR" sz="2000" dirty="0" smtClean="0"/>
              <a:t>3.  Acesse a tela Inicial da Capacitação que dará informações gerais e o encaminhará aos conteúdos formativos:</a:t>
            </a:r>
            <a:endParaRPr lang="pt-BR" sz="24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7358082" y="3500438"/>
            <a:ext cx="1571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</a:rPr>
              <a:t>Clique para iniciar sua capacitação</a:t>
            </a:r>
            <a:endParaRPr lang="pt-BR" sz="1600" dirty="0">
              <a:solidFill>
                <a:schemeClr val="bg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5715" y="1196752"/>
            <a:ext cx="3672408" cy="5261330"/>
          </a:xfrm>
          <a:prstGeom prst="rect">
            <a:avLst/>
          </a:prstGeom>
        </p:spPr>
      </p:pic>
      <p:cxnSp>
        <p:nvCxnSpPr>
          <p:cNvPr id="13" name="Conector de seta reta 12"/>
          <p:cNvCxnSpPr/>
          <p:nvPr/>
        </p:nvCxnSpPr>
        <p:spPr>
          <a:xfrm flipV="1">
            <a:off x="5004048" y="4268291"/>
            <a:ext cx="2339918" cy="960909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116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783866" cy="965774"/>
          </a:xfrm>
          <a:prstGeom prst="rect">
            <a:avLst/>
          </a:prstGeom>
        </p:spPr>
      </p:pic>
      <p:sp>
        <p:nvSpPr>
          <p:cNvPr id="9" name="Título 2"/>
          <p:cNvSpPr>
            <a:spLocks noGrp="1"/>
          </p:cNvSpPr>
          <p:nvPr>
            <p:ph type="ctrTitle"/>
          </p:nvPr>
        </p:nvSpPr>
        <p:spPr>
          <a:xfrm>
            <a:off x="1357290" y="285728"/>
            <a:ext cx="6480720" cy="720080"/>
          </a:xfrm>
        </p:spPr>
        <p:txBody>
          <a:bodyPr anchor="ctr"/>
          <a:lstStyle/>
          <a:p>
            <a:pPr algn="just"/>
            <a:r>
              <a:rPr lang="pt-BR" sz="2000" dirty="0" smtClean="0"/>
              <a:t>4.  Inicie sua capacitação. Boa leitura e sucesso.</a:t>
            </a:r>
            <a:endParaRPr lang="pt-BR" sz="24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672" y="1124744"/>
            <a:ext cx="6084951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16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783866" cy="965774"/>
          </a:xfrm>
          <a:prstGeom prst="rect">
            <a:avLst/>
          </a:prstGeom>
        </p:spPr>
      </p:pic>
      <p:sp>
        <p:nvSpPr>
          <p:cNvPr id="11" name="Título 2"/>
          <p:cNvSpPr>
            <a:spLocks noGrp="1"/>
          </p:cNvSpPr>
          <p:nvPr>
            <p:ph type="ctrTitle"/>
          </p:nvPr>
        </p:nvSpPr>
        <p:spPr>
          <a:xfrm>
            <a:off x="1331640" y="430976"/>
            <a:ext cx="6480720" cy="720080"/>
          </a:xfrm>
        </p:spPr>
        <p:txBody>
          <a:bodyPr anchor="ctr"/>
          <a:lstStyle/>
          <a:p>
            <a:pPr algn="just">
              <a:lnSpc>
                <a:spcPct val="150000"/>
              </a:lnSpc>
            </a:pPr>
            <a:r>
              <a:rPr lang="pt-BR" dirty="0"/>
              <a:t>Referências</a:t>
            </a:r>
            <a:endParaRPr lang="pt-BR" sz="28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952061" y="1472004"/>
            <a:ext cx="7940419" cy="4764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sz="2300" b="0" u="none" dirty="0" smtClean="0">
                <a:solidFill>
                  <a:schemeClr val="bg1"/>
                </a:solidFill>
                <a:latin typeface="Calibri"/>
                <a:ea typeface="+mn-ea"/>
              </a:rPr>
              <a:t>ABNT </a:t>
            </a:r>
            <a:r>
              <a:rPr lang="pt-BR" sz="2300" b="0" u="none" dirty="0">
                <a:solidFill>
                  <a:schemeClr val="bg1"/>
                </a:solidFill>
                <a:latin typeface="Calibri"/>
                <a:ea typeface="+mn-ea"/>
              </a:rPr>
              <a:t>NBR ISO 9001: 2008 , Sistemas de gestão da qualidade </a:t>
            </a:r>
            <a:r>
              <a:rPr lang="pt-BR" sz="2300" b="0" u="none" dirty="0" smtClean="0">
                <a:solidFill>
                  <a:schemeClr val="bg1"/>
                </a:solidFill>
                <a:latin typeface="Calibri"/>
                <a:ea typeface="+mn-ea"/>
              </a:rPr>
              <a:t>–Requisitos</a:t>
            </a: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sz="2300" b="0" u="none" dirty="0">
              <a:solidFill>
                <a:schemeClr val="bg1"/>
              </a:solidFill>
              <a:latin typeface="Calibri"/>
              <a:ea typeface="+mn-ea"/>
            </a:endParaRP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sz="2300" b="0" u="none" dirty="0">
                <a:solidFill>
                  <a:schemeClr val="bg1"/>
                </a:solidFill>
                <a:latin typeface="Calibri"/>
                <a:ea typeface="+mn-ea"/>
              </a:rPr>
              <a:t>ABNT NBR </a:t>
            </a:r>
            <a:r>
              <a:rPr lang="pt-BR" sz="2300" b="0" u="none" dirty="0" smtClean="0">
                <a:solidFill>
                  <a:schemeClr val="bg1"/>
                </a:solidFill>
                <a:latin typeface="Calibri"/>
                <a:ea typeface="+mn-ea"/>
              </a:rPr>
              <a:t>ISO </a:t>
            </a:r>
            <a:r>
              <a:rPr lang="pt-BR" sz="2300" b="0" u="none" dirty="0">
                <a:solidFill>
                  <a:schemeClr val="bg1"/>
                </a:solidFill>
                <a:latin typeface="Calibri"/>
                <a:ea typeface="+mn-ea"/>
              </a:rPr>
              <a:t>9004:2010, Sistemas de gestão da qualidade – Diretrizes para melhoria de </a:t>
            </a:r>
            <a:r>
              <a:rPr lang="pt-BR" sz="2300" b="0" u="none" dirty="0" smtClean="0">
                <a:solidFill>
                  <a:schemeClr val="bg1"/>
                </a:solidFill>
                <a:latin typeface="Calibri"/>
                <a:ea typeface="+mn-ea"/>
              </a:rPr>
              <a:t>desempenho</a:t>
            </a: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sz="2300" u="none" dirty="0">
              <a:solidFill>
                <a:schemeClr val="bg1"/>
              </a:solidFill>
              <a:latin typeface="Calibri"/>
              <a:ea typeface="+mn-ea"/>
            </a:endParaRP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sz="2300" b="0" u="none" dirty="0">
                <a:solidFill>
                  <a:schemeClr val="bg1"/>
                </a:solidFill>
                <a:latin typeface="Calibri"/>
                <a:ea typeface="+mn-ea"/>
              </a:rPr>
              <a:t>ABNT NBR ISO/IEC 17021, Avaliação da Conformidade – Requisitos para organismos que fornecem auditoria e certificação de sistemas de </a:t>
            </a:r>
            <a:r>
              <a:rPr lang="pt-BR" sz="2300" b="0" u="none" dirty="0" smtClean="0">
                <a:solidFill>
                  <a:schemeClr val="bg1"/>
                </a:solidFill>
                <a:latin typeface="Calibri"/>
                <a:ea typeface="+mn-ea"/>
              </a:rPr>
              <a:t>gestão</a:t>
            </a: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sz="2300" b="0" u="none" dirty="0">
              <a:solidFill>
                <a:schemeClr val="bg1"/>
              </a:solidFill>
              <a:latin typeface="Calibri"/>
              <a:ea typeface="+mn-ea"/>
            </a:endParaRP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sz="2300" b="0" u="none" dirty="0">
                <a:solidFill>
                  <a:schemeClr val="bg1"/>
                </a:solidFill>
                <a:latin typeface="Calibri"/>
                <a:ea typeface="+mn-ea"/>
              </a:rPr>
              <a:t>ABNT NBR </a:t>
            </a:r>
            <a:r>
              <a:rPr lang="pt-BR" sz="2300" b="0" u="none" dirty="0" smtClean="0">
                <a:solidFill>
                  <a:schemeClr val="bg1"/>
                </a:solidFill>
                <a:latin typeface="Calibri"/>
                <a:ea typeface="+mn-ea"/>
              </a:rPr>
              <a:t>ISO </a:t>
            </a:r>
            <a:r>
              <a:rPr lang="pt-BR" sz="2300" b="0" u="none" dirty="0">
                <a:solidFill>
                  <a:schemeClr val="bg1"/>
                </a:solidFill>
                <a:latin typeface="Calibri"/>
                <a:ea typeface="+mn-ea"/>
              </a:rPr>
              <a:t>19011:2012, Diretrizes para auditoria de sistemas de gestão</a:t>
            </a:r>
          </a:p>
        </p:txBody>
      </p:sp>
    </p:spTree>
    <p:extLst>
      <p:ext uri="{BB962C8B-B14F-4D97-AF65-F5344CB8AC3E}">
        <p14:creationId xmlns:p14="http://schemas.microsoft.com/office/powerpoint/2010/main" val="120116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00111"/>
            <a:ext cx="783866" cy="965774"/>
          </a:xfrm>
          <a:prstGeom prst="rect">
            <a:avLst/>
          </a:prstGeom>
        </p:spPr>
      </p:pic>
      <p:sp>
        <p:nvSpPr>
          <p:cNvPr id="11" name="Título 2"/>
          <p:cNvSpPr>
            <a:spLocks noGrp="1"/>
          </p:cNvSpPr>
          <p:nvPr>
            <p:ph type="ctrTitle"/>
          </p:nvPr>
        </p:nvSpPr>
        <p:spPr>
          <a:xfrm>
            <a:off x="1187624" y="500111"/>
            <a:ext cx="6480720" cy="720080"/>
          </a:xfrm>
        </p:spPr>
        <p:txBody>
          <a:bodyPr anchor="ctr"/>
          <a:lstStyle/>
          <a:p>
            <a:pPr algn="just">
              <a:lnSpc>
                <a:spcPct val="150000"/>
              </a:lnSpc>
            </a:pPr>
            <a:r>
              <a:rPr lang="pt-BR" dirty="0"/>
              <a:t>Siglas Importantes</a:t>
            </a:r>
            <a:endParaRPr lang="pt-BR" sz="4400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827584" y="1566425"/>
            <a:ext cx="8215370" cy="510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sz="2200" u="none" dirty="0" smtClean="0">
                <a:solidFill>
                  <a:schemeClr val="bg1"/>
                </a:solidFill>
                <a:latin typeface="Calibri"/>
                <a:ea typeface="+mn-ea"/>
              </a:rPr>
              <a:t>ISO</a:t>
            </a:r>
            <a:r>
              <a:rPr lang="pt-BR" sz="2200" b="0" u="none" dirty="0" smtClean="0">
                <a:solidFill>
                  <a:schemeClr val="bg1"/>
                </a:solidFill>
                <a:latin typeface="Calibri"/>
                <a:ea typeface="+mn-ea"/>
              </a:rPr>
              <a:t> </a:t>
            </a:r>
            <a:r>
              <a:rPr lang="pt-BR" sz="2200" b="0" u="none" dirty="0">
                <a:solidFill>
                  <a:schemeClr val="bg1"/>
                </a:solidFill>
                <a:latin typeface="Calibri"/>
                <a:ea typeface="+mn-ea"/>
              </a:rPr>
              <a:t>- </a:t>
            </a:r>
            <a:r>
              <a:rPr lang="pt-BR" sz="2200" b="0" u="none" dirty="0" err="1">
                <a:solidFill>
                  <a:schemeClr val="bg1"/>
                </a:solidFill>
                <a:latin typeface="Calibri"/>
                <a:ea typeface="+mn-ea"/>
              </a:rPr>
              <a:t>International</a:t>
            </a:r>
            <a:r>
              <a:rPr lang="pt-BR" sz="2200" b="0" u="none" dirty="0">
                <a:solidFill>
                  <a:schemeClr val="bg1"/>
                </a:solidFill>
                <a:latin typeface="Calibri"/>
                <a:ea typeface="+mn-ea"/>
              </a:rPr>
              <a:t> </a:t>
            </a:r>
            <a:r>
              <a:rPr lang="pt-BR" sz="2200" b="0" u="none" dirty="0" err="1">
                <a:solidFill>
                  <a:schemeClr val="bg1"/>
                </a:solidFill>
                <a:latin typeface="Calibri"/>
                <a:ea typeface="+mn-ea"/>
              </a:rPr>
              <a:t>Organization</a:t>
            </a:r>
            <a:r>
              <a:rPr lang="pt-BR" sz="2200" b="0" u="none" dirty="0">
                <a:solidFill>
                  <a:schemeClr val="bg1"/>
                </a:solidFill>
                <a:latin typeface="Calibri"/>
                <a:ea typeface="+mn-ea"/>
              </a:rPr>
              <a:t> for </a:t>
            </a:r>
            <a:r>
              <a:rPr lang="pt-BR" sz="2200" b="0" u="none" dirty="0" err="1">
                <a:solidFill>
                  <a:schemeClr val="bg1"/>
                </a:solidFill>
                <a:latin typeface="Calibri"/>
                <a:ea typeface="+mn-ea"/>
              </a:rPr>
              <a:t>Standardization</a:t>
            </a:r>
            <a:r>
              <a:rPr lang="pt-BR" sz="2200" b="0" u="none" dirty="0">
                <a:solidFill>
                  <a:schemeClr val="bg1"/>
                </a:solidFill>
                <a:latin typeface="Calibri"/>
                <a:ea typeface="+mn-ea"/>
              </a:rPr>
              <a:t> – Organização Internacional para </a:t>
            </a:r>
            <a:r>
              <a:rPr lang="pt-BR" sz="2200" b="0" u="none" dirty="0" smtClean="0">
                <a:solidFill>
                  <a:schemeClr val="bg1"/>
                </a:solidFill>
                <a:latin typeface="Calibri"/>
                <a:ea typeface="+mn-ea"/>
              </a:rPr>
              <a:t>Normalização</a:t>
            </a: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sz="2200" b="0" u="none" dirty="0">
              <a:solidFill>
                <a:schemeClr val="bg1"/>
              </a:solidFill>
              <a:latin typeface="Calibri"/>
              <a:ea typeface="+mn-ea"/>
            </a:endParaRP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sz="2200" u="none" dirty="0">
                <a:solidFill>
                  <a:schemeClr val="bg1"/>
                </a:solidFill>
                <a:latin typeface="Calibri"/>
                <a:ea typeface="+mn-ea"/>
              </a:rPr>
              <a:t>IEC</a:t>
            </a:r>
            <a:r>
              <a:rPr lang="pt-BR" sz="2200" b="0" u="none" dirty="0">
                <a:solidFill>
                  <a:schemeClr val="bg1"/>
                </a:solidFill>
                <a:latin typeface="Calibri"/>
                <a:ea typeface="+mn-ea"/>
              </a:rPr>
              <a:t>: </a:t>
            </a:r>
            <a:r>
              <a:rPr lang="pt-BR" sz="2200" b="0" u="none" dirty="0" err="1">
                <a:solidFill>
                  <a:schemeClr val="bg1"/>
                </a:solidFill>
                <a:latin typeface="Calibri"/>
                <a:ea typeface="+mn-ea"/>
              </a:rPr>
              <a:t>International</a:t>
            </a:r>
            <a:r>
              <a:rPr lang="pt-BR" sz="2200" b="0" u="none" dirty="0">
                <a:solidFill>
                  <a:schemeClr val="bg1"/>
                </a:solidFill>
                <a:latin typeface="Calibri"/>
                <a:ea typeface="+mn-ea"/>
              </a:rPr>
              <a:t> </a:t>
            </a:r>
            <a:r>
              <a:rPr lang="pt-BR" sz="2200" b="0" u="none" dirty="0" err="1">
                <a:solidFill>
                  <a:schemeClr val="bg1"/>
                </a:solidFill>
                <a:latin typeface="Calibri"/>
                <a:ea typeface="+mn-ea"/>
              </a:rPr>
              <a:t>Electrotechnical</a:t>
            </a:r>
            <a:r>
              <a:rPr lang="pt-BR" sz="2200" b="0" u="none" dirty="0">
                <a:solidFill>
                  <a:schemeClr val="bg1"/>
                </a:solidFill>
                <a:latin typeface="Calibri"/>
                <a:ea typeface="+mn-ea"/>
              </a:rPr>
              <a:t> </a:t>
            </a:r>
            <a:r>
              <a:rPr lang="pt-BR" sz="2200" b="0" u="none" dirty="0" err="1">
                <a:solidFill>
                  <a:schemeClr val="bg1"/>
                </a:solidFill>
                <a:latin typeface="Calibri"/>
                <a:ea typeface="+mn-ea"/>
              </a:rPr>
              <a:t>Commission</a:t>
            </a:r>
            <a:r>
              <a:rPr lang="pt-BR" sz="2200" b="0" u="none" dirty="0">
                <a:solidFill>
                  <a:schemeClr val="bg1"/>
                </a:solidFill>
                <a:latin typeface="Calibri"/>
                <a:ea typeface="+mn-ea"/>
              </a:rPr>
              <a:t> – Comissão Internacional de </a:t>
            </a:r>
            <a:r>
              <a:rPr lang="pt-BR" sz="2200" b="0" u="none" dirty="0" smtClean="0">
                <a:solidFill>
                  <a:schemeClr val="bg1"/>
                </a:solidFill>
                <a:latin typeface="Calibri"/>
                <a:ea typeface="+mn-ea"/>
              </a:rPr>
              <a:t>Eletrotécnica</a:t>
            </a: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sz="2200" b="0" u="none" dirty="0">
              <a:solidFill>
                <a:schemeClr val="bg1"/>
              </a:solidFill>
              <a:latin typeface="Calibri"/>
              <a:ea typeface="+mn-ea"/>
            </a:endParaRP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sz="2200" u="none" dirty="0">
                <a:solidFill>
                  <a:schemeClr val="bg1"/>
                </a:solidFill>
                <a:latin typeface="Calibri"/>
                <a:ea typeface="+mn-ea"/>
              </a:rPr>
              <a:t>ABNT</a:t>
            </a:r>
            <a:r>
              <a:rPr lang="pt-BR" sz="2200" b="0" u="none" dirty="0">
                <a:solidFill>
                  <a:schemeClr val="bg1"/>
                </a:solidFill>
                <a:latin typeface="Calibri"/>
                <a:ea typeface="+mn-ea"/>
              </a:rPr>
              <a:t>: Associação Brasileira de Normas </a:t>
            </a:r>
            <a:r>
              <a:rPr lang="pt-BR" sz="2200" b="0" u="none" dirty="0" smtClean="0">
                <a:solidFill>
                  <a:schemeClr val="bg1"/>
                </a:solidFill>
                <a:latin typeface="Calibri"/>
                <a:ea typeface="+mn-ea"/>
              </a:rPr>
              <a:t>Técnicas</a:t>
            </a: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sz="2200" b="0" u="none" dirty="0">
              <a:solidFill>
                <a:schemeClr val="bg1"/>
              </a:solidFill>
              <a:latin typeface="Calibri"/>
              <a:ea typeface="+mn-ea"/>
            </a:endParaRP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sz="2200" u="none" dirty="0">
                <a:solidFill>
                  <a:schemeClr val="bg1"/>
                </a:solidFill>
                <a:latin typeface="Calibri"/>
                <a:ea typeface="+mn-ea"/>
              </a:rPr>
              <a:t>Inmetro</a:t>
            </a:r>
            <a:r>
              <a:rPr lang="pt-BR" sz="2200" b="0" u="none" dirty="0">
                <a:solidFill>
                  <a:schemeClr val="bg1"/>
                </a:solidFill>
                <a:latin typeface="Calibri"/>
                <a:ea typeface="+mn-ea"/>
              </a:rPr>
              <a:t>: Instituto Nacional de Metrologia, Qualidade e </a:t>
            </a:r>
            <a:r>
              <a:rPr lang="pt-BR" sz="2200" b="0" u="none" dirty="0" smtClean="0">
                <a:solidFill>
                  <a:schemeClr val="bg1"/>
                </a:solidFill>
                <a:latin typeface="Calibri"/>
                <a:ea typeface="+mn-ea"/>
              </a:rPr>
              <a:t>Tecnologia</a:t>
            </a: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sz="2200" b="0" u="none" dirty="0">
              <a:solidFill>
                <a:schemeClr val="bg1"/>
              </a:solidFill>
              <a:latin typeface="Calibri"/>
              <a:ea typeface="+mn-ea"/>
            </a:endParaRP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lang="pt-BR" sz="2200" u="none" dirty="0">
                <a:solidFill>
                  <a:schemeClr val="bg1"/>
                </a:solidFill>
                <a:latin typeface="Calibri"/>
                <a:ea typeface="+mn-ea"/>
              </a:rPr>
              <a:t>MDIC:</a:t>
            </a:r>
            <a:r>
              <a:rPr lang="pt-BR" sz="2200" b="0" u="none" dirty="0">
                <a:solidFill>
                  <a:schemeClr val="bg1"/>
                </a:solidFill>
                <a:latin typeface="Calibri"/>
                <a:ea typeface="+mn-ea"/>
              </a:rPr>
              <a:t> Ministério do Desenvolvimento, Industria e Comércio Exterior.</a:t>
            </a:r>
          </a:p>
          <a:p>
            <a:pPr marL="342900" lvl="0" algn="l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</a:pPr>
            <a:endParaRPr lang="pt-BR" sz="2200" b="0" u="none" dirty="0">
              <a:solidFill>
                <a:schemeClr val="bg1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9054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1747</TotalTime>
  <Words>1603</Words>
  <Application>Microsoft Office PowerPoint</Application>
  <PresentationFormat>Apresentação na tela (4:3)</PresentationFormat>
  <Paragraphs>162</Paragraphs>
  <Slides>20</Slides>
  <Notes>20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20</vt:i4>
      </vt:variant>
    </vt:vector>
  </HeadingPairs>
  <TitlesOfParts>
    <vt:vector size="24" baseType="lpstr">
      <vt:lpstr>Arial</vt:lpstr>
      <vt:lpstr>Calibri</vt:lpstr>
      <vt:lpstr>Personalizar design</vt:lpstr>
      <vt:lpstr>2_Personalizar design</vt:lpstr>
      <vt:lpstr>Apresentação do PowerPoint</vt:lpstr>
      <vt:lpstr>Apresentação do PowerPoint</vt:lpstr>
      <vt:lpstr>Capacitação de Avaliadores do SERVIR</vt:lpstr>
      <vt:lpstr>Conteúdos</vt:lpstr>
      <vt:lpstr>Objetivo</vt:lpstr>
      <vt:lpstr>Resultados esperados</vt:lpstr>
      <vt:lpstr>O SERVIR</vt:lpstr>
      <vt:lpstr>Contexto</vt:lpstr>
      <vt:lpstr>Fundamentos e Metodologia</vt:lpstr>
      <vt:lpstr>Suporte Tecnológico</vt:lpstr>
      <vt:lpstr>Avaliação</vt:lpstr>
      <vt:lpstr>Critério de Aprovação</vt:lpstr>
      <vt:lpstr>Avaliação da Capacitação:</vt:lpstr>
      <vt:lpstr>Avaliação da Capacitação: Ao preencher a avaliação a seguir você estará contribuindo com a melhoria do processo de capacitação de avaliadores do SERVIR:</vt:lpstr>
      <vt:lpstr>Apresentação do PowerPoint</vt:lpstr>
      <vt:lpstr>Passo a passo de acesso a Capacitação:</vt:lpstr>
      <vt:lpstr>3.  Acesse a tela Inicial da Capacitação que dará informações gerais e o encaminhará aos conteúdos formativos:</vt:lpstr>
      <vt:lpstr>4.  Inicie sua capacitação. Boa leitura e sucesso.</vt:lpstr>
      <vt:lpstr>Referências</vt:lpstr>
      <vt:lpstr>Siglas Importantes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Thiago C Carvalho</dc:creator>
  <cp:lastModifiedBy>Edson Miyata</cp:lastModifiedBy>
  <cp:revision>163</cp:revision>
  <dcterms:created xsi:type="dcterms:W3CDTF">2013-10-21T17:21:24Z</dcterms:created>
  <dcterms:modified xsi:type="dcterms:W3CDTF">2013-12-05T01:04:17Z</dcterms:modified>
</cp:coreProperties>
</file>